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501" r:id="rId2"/>
    <p:sldId id="502" r:id="rId3"/>
    <p:sldId id="504" r:id="rId4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3333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45" autoAdjust="0"/>
    <p:restoredTop sz="86433" autoAdjust="0"/>
  </p:normalViewPr>
  <p:slideViewPr>
    <p:cSldViewPr snapToGrid="0">
      <p:cViewPr>
        <p:scale>
          <a:sx n="80" d="100"/>
          <a:sy n="80" d="100"/>
        </p:scale>
        <p:origin x="-1338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72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2166" y="-90"/>
      </p:cViewPr>
      <p:guideLst>
        <p:guide orient="horz" pos="3130"/>
        <p:guide pos="214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3772F-0C84-47A5-80F3-611C995B34AF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1A0434F-E3FB-41A7-9A26-526FA42AAA3C}">
      <dgm:prSet phldrT="[Text]"/>
      <dgm:spPr/>
      <dgm:t>
        <a:bodyPr/>
        <a:lstStyle/>
        <a:p>
          <a:r>
            <a:rPr lang="en-US" b="1" dirty="0" smtClean="0">
              <a:latin typeface="Georgia" pitchFamily="18" charset="0"/>
            </a:rPr>
            <a:t>Infrastructure – Wireless Technology and Network</a:t>
          </a:r>
          <a:endParaRPr lang="en-US" dirty="0"/>
        </a:p>
      </dgm:t>
    </dgm:pt>
    <dgm:pt modelId="{4009C794-8FA6-49F6-A3C0-415A6FDBF9FF}" type="parTrans" cxnId="{05F873F8-502B-433C-A6E7-547E3C06A55B}">
      <dgm:prSet/>
      <dgm:spPr/>
      <dgm:t>
        <a:bodyPr/>
        <a:lstStyle/>
        <a:p>
          <a:endParaRPr lang="en-US"/>
        </a:p>
      </dgm:t>
    </dgm:pt>
    <dgm:pt modelId="{C174553A-6496-4033-8E66-281CBC95B89E}" type="sibTrans" cxnId="{05F873F8-502B-433C-A6E7-547E3C06A55B}">
      <dgm:prSet/>
      <dgm:spPr/>
      <dgm:t>
        <a:bodyPr/>
        <a:lstStyle/>
        <a:p>
          <a:endParaRPr lang="en-US"/>
        </a:p>
      </dgm:t>
    </dgm:pt>
    <dgm:pt modelId="{30C03425-5117-4CB2-8FFD-407F37DE76FB}">
      <dgm:prSet phldrT="[Text]"/>
      <dgm:spPr/>
      <dgm:t>
        <a:bodyPr/>
        <a:lstStyle/>
        <a:p>
          <a:r>
            <a:rPr lang="en-US" b="1" dirty="0" smtClean="0">
              <a:latin typeface="Georgia" pitchFamily="18" charset="0"/>
            </a:rPr>
            <a:t>Infrastructure – Fixed Line Technology and Network</a:t>
          </a:r>
          <a:endParaRPr lang="en-US" dirty="0"/>
        </a:p>
      </dgm:t>
    </dgm:pt>
    <dgm:pt modelId="{BC71713A-8235-45B7-B035-23D0D166182A}" type="parTrans" cxnId="{AFEDD884-B2B3-4ABF-86C0-8217D01F2B1B}">
      <dgm:prSet/>
      <dgm:spPr/>
      <dgm:t>
        <a:bodyPr/>
        <a:lstStyle/>
        <a:p>
          <a:endParaRPr lang="en-US"/>
        </a:p>
      </dgm:t>
    </dgm:pt>
    <dgm:pt modelId="{31D01C82-69E7-4836-92A1-C8C01EE655E0}" type="sibTrans" cxnId="{AFEDD884-B2B3-4ABF-86C0-8217D01F2B1B}">
      <dgm:prSet/>
      <dgm:spPr/>
      <dgm:t>
        <a:bodyPr/>
        <a:lstStyle/>
        <a:p>
          <a:endParaRPr lang="en-US"/>
        </a:p>
      </dgm:t>
    </dgm:pt>
    <dgm:pt modelId="{A91C0E43-9DA7-435A-8A4B-2283579E699F}">
      <dgm:prSet phldrT="[Text]"/>
      <dgm:spPr/>
      <dgm:t>
        <a:bodyPr/>
        <a:lstStyle/>
        <a:p>
          <a:r>
            <a:rPr lang="en-US" b="1" dirty="0" smtClean="0">
              <a:latin typeface="Georgia" pitchFamily="18" charset="0"/>
            </a:rPr>
            <a:t>Information and Network Security</a:t>
          </a:r>
          <a:endParaRPr lang="en-US" dirty="0"/>
        </a:p>
      </dgm:t>
    </dgm:pt>
    <dgm:pt modelId="{13D7B3A1-9D83-4E4D-844A-7645D5C170F6}" type="parTrans" cxnId="{78614AAF-3047-4F80-850D-C9535DC86D5B}">
      <dgm:prSet/>
      <dgm:spPr/>
      <dgm:t>
        <a:bodyPr/>
        <a:lstStyle/>
        <a:p>
          <a:endParaRPr lang="en-US"/>
        </a:p>
      </dgm:t>
    </dgm:pt>
    <dgm:pt modelId="{54A9D35E-AD10-45EE-A123-2BCDFCEE07BB}" type="sibTrans" cxnId="{78614AAF-3047-4F80-850D-C9535DC86D5B}">
      <dgm:prSet/>
      <dgm:spPr/>
      <dgm:t>
        <a:bodyPr/>
        <a:lstStyle/>
        <a:p>
          <a:endParaRPr lang="en-US"/>
        </a:p>
      </dgm:t>
    </dgm:pt>
    <dgm:pt modelId="{81217372-8CDF-472B-8ECC-06EA00248833}">
      <dgm:prSet phldrT="[Text]"/>
      <dgm:spPr/>
      <dgm:t>
        <a:bodyPr/>
        <a:lstStyle/>
        <a:p>
          <a:r>
            <a:rPr lang="en-US" b="1" dirty="0" smtClean="0">
              <a:latin typeface="Georgia" pitchFamily="18" charset="0"/>
            </a:rPr>
            <a:t>Emerging technologies -</a:t>
          </a:r>
        </a:p>
        <a:p>
          <a:r>
            <a:rPr lang="en-US" b="1" dirty="0" smtClean="0">
              <a:latin typeface="Georgia" pitchFamily="18" charset="0"/>
            </a:rPr>
            <a:t>a) Cloud Computing</a:t>
          </a:r>
        </a:p>
        <a:p>
          <a:r>
            <a:rPr lang="en-US" b="1" dirty="0" smtClean="0">
              <a:latin typeface="Georgia" pitchFamily="18" charset="0"/>
            </a:rPr>
            <a:t>b) Big Data Analytics</a:t>
          </a:r>
          <a:endParaRPr lang="en-US" dirty="0"/>
        </a:p>
      </dgm:t>
    </dgm:pt>
    <dgm:pt modelId="{742D4343-F91B-4EAE-9B19-DD911CC17E19}" type="parTrans" cxnId="{541742D7-2650-4CE1-91DD-76012B2D7431}">
      <dgm:prSet/>
      <dgm:spPr/>
      <dgm:t>
        <a:bodyPr/>
        <a:lstStyle/>
        <a:p>
          <a:endParaRPr lang="en-US"/>
        </a:p>
      </dgm:t>
    </dgm:pt>
    <dgm:pt modelId="{5BCD865D-D21A-4D10-9034-28E4B9CB05A9}" type="sibTrans" cxnId="{541742D7-2650-4CE1-91DD-76012B2D7431}">
      <dgm:prSet/>
      <dgm:spPr/>
      <dgm:t>
        <a:bodyPr/>
        <a:lstStyle/>
        <a:p>
          <a:endParaRPr lang="en-US"/>
        </a:p>
      </dgm:t>
    </dgm:pt>
    <dgm:pt modelId="{5D1414E3-E170-4463-A3B3-5E3F63A562C7}" type="pres">
      <dgm:prSet presAssocID="{5763772F-0C84-47A5-80F3-611C995B34A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72F1D8B-D58F-45BC-8DBD-387430E3333C}" type="pres">
      <dgm:prSet presAssocID="{5763772F-0C84-47A5-80F3-611C995B34AF}" presName="diamond" presStyleLbl="bgShp" presStyleIdx="0" presStyleCnt="1" custScaleX="104999" custScaleY="78759"/>
      <dgm:spPr/>
    </dgm:pt>
    <dgm:pt modelId="{B7A4FEBD-8214-415A-B601-4F3463F8E876}" type="pres">
      <dgm:prSet presAssocID="{5763772F-0C84-47A5-80F3-611C995B34A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31BB8-6462-427F-8988-85FB549A7DDA}" type="pres">
      <dgm:prSet presAssocID="{5763772F-0C84-47A5-80F3-611C995B34A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60F393-889A-479D-8766-6B517393C658}" type="pres">
      <dgm:prSet presAssocID="{5763772F-0C84-47A5-80F3-611C995B34A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C358D8-68C3-47C1-8EBA-2376E5897303}" type="pres">
      <dgm:prSet presAssocID="{5763772F-0C84-47A5-80F3-611C995B34A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F1C096-06A8-4623-A768-CDD3DF5F13EA}" type="presOf" srcId="{81217372-8CDF-472B-8ECC-06EA00248833}" destId="{13C358D8-68C3-47C1-8EBA-2376E5897303}" srcOrd="0" destOrd="0" presId="urn:microsoft.com/office/officeart/2005/8/layout/matrix3"/>
    <dgm:cxn modelId="{AFEDD884-B2B3-4ABF-86C0-8217D01F2B1B}" srcId="{5763772F-0C84-47A5-80F3-611C995B34AF}" destId="{30C03425-5117-4CB2-8FFD-407F37DE76FB}" srcOrd="1" destOrd="0" parTransId="{BC71713A-8235-45B7-B035-23D0D166182A}" sibTransId="{31D01C82-69E7-4836-92A1-C8C01EE655E0}"/>
    <dgm:cxn modelId="{1034FDCD-90D8-43B3-9A63-861C4E45F4CA}" type="presOf" srcId="{B1A0434F-E3FB-41A7-9A26-526FA42AAA3C}" destId="{B7A4FEBD-8214-415A-B601-4F3463F8E876}" srcOrd="0" destOrd="0" presId="urn:microsoft.com/office/officeart/2005/8/layout/matrix3"/>
    <dgm:cxn modelId="{77B2C6B2-DEC1-448B-8CDF-BE53F7F8EAE8}" type="presOf" srcId="{30C03425-5117-4CB2-8FFD-407F37DE76FB}" destId="{D1731BB8-6462-427F-8988-85FB549A7DDA}" srcOrd="0" destOrd="0" presId="urn:microsoft.com/office/officeart/2005/8/layout/matrix3"/>
    <dgm:cxn modelId="{18079F0D-8B0D-477C-97C7-848C068D738A}" type="presOf" srcId="{5763772F-0C84-47A5-80F3-611C995B34AF}" destId="{5D1414E3-E170-4463-A3B3-5E3F63A562C7}" srcOrd="0" destOrd="0" presId="urn:microsoft.com/office/officeart/2005/8/layout/matrix3"/>
    <dgm:cxn modelId="{78614AAF-3047-4F80-850D-C9535DC86D5B}" srcId="{5763772F-0C84-47A5-80F3-611C995B34AF}" destId="{A91C0E43-9DA7-435A-8A4B-2283579E699F}" srcOrd="2" destOrd="0" parTransId="{13D7B3A1-9D83-4E4D-844A-7645D5C170F6}" sibTransId="{54A9D35E-AD10-45EE-A123-2BCDFCEE07BB}"/>
    <dgm:cxn modelId="{541742D7-2650-4CE1-91DD-76012B2D7431}" srcId="{5763772F-0C84-47A5-80F3-611C995B34AF}" destId="{81217372-8CDF-472B-8ECC-06EA00248833}" srcOrd="3" destOrd="0" parTransId="{742D4343-F91B-4EAE-9B19-DD911CC17E19}" sibTransId="{5BCD865D-D21A-4D10-9034-28E4B9CB05A9}"/>
    <dgm:cxn modelId="{1F60840F-6C07-4897-A956-D5255C23F9F3}" type="presOf" srcId="{A91C0E43-9DA7-435A-8A4B-2283579E699F}" destId="{CC60F393-889A-479D-8766-6B517393C658}" srcOrd="0" destOrd="0" presId="urn:microsoft.com/office/officeart/2005/8/layout/matrix3"/>
    <dgm:cxn modelId="{05F873F8-502B-433C-A6E7-547E3C06A55B}" srcId="{5763772F-0C84-47A5-80F3-611C995B34AF}" destId="{B1A0434F-E3FB-41A7-9A26-526FA42AAA3C}" srcOrd="0" destOrd="0" parTransId="{4009C794-8FA6-49F6-A3C0-415A6FDBF9FF}" sibTransId="{C174553A-6496-4033-8E66-281CBC95B89E}"/>
    <dgm:cxn modelId="{076646B7-2026-43FE-9161-EA0C82491142}" type="presParOf" srcId="{5D1414E3-E170-4463-A3B3-5E3F63A562C7}" destId="{872F1D8B-D58F-45BC-8DBD-387430E3333C}" srcOrd="0" destOrd="0" presId="urn:microsoft.com/office/officeart/2005/8/layout/matrix3"/>
    <dgm:cxn modelId="{02E4BF4E-1CFE-4E1C-A9BE-344DA106CD30}" type="presParOf" srcId="{5D1414E3-E170-4463-A3B3-5E3F63A562C7}" destId="{B7A4FEBD-8214-415A-B601-4F3463F8E876}" srcOrd="1" destOrd="0" presId="urn:microsoft.com/office/officeart/2005/8/layout/matrix3"/>
    <dgm:cxn modelId="{B9C3EB82-9745-4303-B836-51743BD696DF}" type="presParOf" srcId="{5D1414E3-E170-4463-A3B3-5E3F63A562C7}" destId="{D1731BB8-6462-427F-8988-85FB549A7DDA}" srcOrd="2" destOrd="0" presId="urn:microsoft.com/office/officeart/2005/8/layout/matrix3"/>
    <dgm:cxn modelId="{020F6F2A-9C74-41BD-8ADF-A198702FCB30}" type="presParOf" srcId="{5D1414E3-E170-4463-A3B3-5E3F63A562C7}" destId="{CC60F393-889A-479D-8766-6B517393C658}" srcOrd="3" destOrd="0" presId="urn:microsoft.com/office/officeart/2005/8/layout/matrix3"/>
    <dgm:cxn modelId="{463A470A-1CA8-40CF-8A3B-338F181F3B5B}" type="presParOf" srcId="{5D1414E3-E170-4463-A3B3-5E3F63A562C7}" destId="{13C358D8-68C3-47C1-8EBA-2376E589730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F1D8B-D58F-45BC-8DBD-387430E3333C}">
      <dsp:nvSpPr>
        <dsp:cNvPr id="0" name=""/>
        <dsp:cNvSpPr/>
      </dsp:nvSpPr>
      <dsp:spPr>
        <a:xfrm>
          <a:off x="1154557" y="383038"/>
          <a:ext cx="3786885" cy="2840515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A4FEBD-8214-415A-B601-4F3463F8E876}">
      <dsp:nvSpPr>
        <dsp:cNvPr id="0" name=""/>
        <dsp:cNvSpPr/>
      </dsp:nvSpPr>
      <dsp:spPr>
        <a:xfrm>
          <a:off x="1587330" y="342626"/>
          <a:ext cx="1406570" cy="14065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Georgia" pitchFamily="18" charset="0"/>
            </a:rPr>
            <a:t>Infrastructure – Wireless Technology and Network</a:t>
          </a:r>
          <a:endParaRPr lang="en-US" sz="1200" kern="1200" dirty="0"/>
        </a:p>
      </dsp:txBody>
      <dsp:txXfrm>
        <a:off x="1655993" y="411289"/>
        <a:ext cx="1269244" cy="1269244"/>
      </dsp:txXfrm>
    </dsp:sp>
    <dsp:sp modelId="{D1731BB8-6462-427F-8988-85FB549A7DDA}">
      <dsp:nvSpPr>
        <dsp:cNvPr id="0" name=""/>
        <dsp:cNvSpPr/>
      </dsp:nvSpPr>
      <dsp:spPr>
        <a:xfrm>
          <a:off x="3102098" y="342626"/>
          <a:ext cx="1406570" cy="14065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Georgia" pitchFamily="18" charset="0"/>
            </a:rPr>
            <a:t>Infrastructure – Fixed Line Technology and Network</a:t>
          </a:r>
          <a:endParaRPr lang="en-US" sz="1200" kern="1200" dirty="0"/>
        </a:p>
      </dsp:txBody>
      <dsp:txXfrm>
        <a:off x="3170761" y="411289"/>
        <a:ext cx="1269244" cy="1269244"/>
      </dsp:txXfrm>
    </dsp:sp>
    <dsp:sp modelId="{CC60F393-889A-479D-8766-6B517393C658}">
      <dsp:nvSpPr>
        <dsp:cNvPr id="0" name=""/>
        <dsp:cNvSpPr/>
      </dsp:nvSpPr>
      <dsp:spPr>
        <a:xfrm>
          <a:off x="1587330" y="1857394"/>
          <a:ext cx="1406570" cy="14065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Georgia" pitchFamily="18" charset="0"/>
            </a:rPr>
            <a:t>Information and Network Security</a:t>
          </a:r>
          <a:endParaRPr lang="en-US" sz="1200" kern="1200" dirty="0"/>
        </a:p>
      </dsp:txBody>
      <dsp:txXfrm>
        <a:off x="1655993" y="1926057"/>
        <a:ext cx="1269244" cy="1269244"/>
      </dsp:txXfrm>
    </dsp:sp>
    <dsp:sp modelId="{13C358D8-68C3-47C1-8EBA-2376E5897303}">
      <dsp:nvSpPr>
        <dsp:cNvPr id="0" name=""/>
        <dsp:cNvSpPr/>
      </dsp:nvSpPr>
      <dsp:spPr>
        <a:xfrm>
          <a:off x="3102098" y="1857394"/>
          <a:ext cx="1406570" cy="14065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Georgia" pitchFamily="18" charset="0"/>
            </a:rPr>
            <a:t>Emerging technologies -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Georgia" pitchFamily="18" charset="0"/>
            </a:rPr>
            <a:t>a) Cloud Computing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Georgia" pitchFamily="18" charset="0"/>
            </a:rPr>
            <a:t>b) Big Data Analytics</a:t>
          </a:r>
          <a:endParaRPr lang="en-US" sz="1200" kern="1200" dirty="0"/>
        </a:p>
      </dsp:txBody>
      <dsp:txXfrm>
        <a:off x="3170761" y="1926057"/>
        <a:ext cx="1269244" cy="1269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9C98F-3CFD-42F2-A548-C01A23E36E5D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1" y="9440864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051BE-EC94-4D84-936B-597040242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06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0D21D-B95D-45FC-9429-48BAF39B3EC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6107F-D6A4-4034-9E1A-CDD949ADE2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6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6272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2118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267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44624"/>
            <a:ext cx="8324850" cy="1152128"/>
          </a:xfrm>
          <a:prstGeom prst="rect">
            <a:avLst/>
          </a:prstGeo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95759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089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570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9589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129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64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548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573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0313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KMM-MCMC-2014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349" y="183491"/>
            <a:ext cx="1030406" cy="721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4"/>
          <p:cNvSpPr txBox="1">
            <a:spLocks/>
          </p:cNvSpPr>
          <p:nvPr userDrawn="1"/>
        </p:nvSpPr>
        <p:spPr>
          <a:xfrm>
            <a:off x="7010400" y="65690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B5102-777B-4DA6-887F-973CF17C2669}" type="slidenum">
              <a:rPr lang="en-US" smtClean="0">
                <a:latin typeface="Aharoni" panose="02010803020104030203" pitchFamily="2" charset="-79"/>
                <a:cs typeface="Aharoni" panose="02010803020104030203" pitchFamily="2" charset="-79"/>
              </a:rPr>
              <a:pPr algn="r"/>
              <a:t>‹#›</a:t>
            </a:fld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9737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wc.qualtrics.com/SE/?SID=SV_77nZl2hTqrCr0ln" TargetMode="External"/><Relationship Id="rId2" Type="http://schemas.openxmlformats.org/officeDocument/2006/relationships/hyperlink" Target="http://pwc.qualtrics.com/SE/?SID=SV_dpvXMHEM8nL7CRf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6919" y="1841987"/>
            <a:ext cx="8213284" cy="69796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GB" sz="1400" dirty="0" smtClean="0">
                <a:latin typeface="Georgia" pitchFamily="18" charset="0"/>
              </a:rPr>
              <a:t>MCMC in collaboration with ILMIA  engaged PwC to conduct a talent study for the Telecommunications sector ( focusing on 4 areas)  to meet the  following objectives: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104" y="2630652"/>
            <a:ext cx="2892953" cy="2958615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GB" sz="1400" b="1" i="1" dirty="0" smtClean="0">
                <a:latin typeface="Georgia" pitchFamily="18" charset="0"/>
              </a:rPr>
              <a:t>Objectives </a:t>
            </a:r>
          </a:p>
          <a:p>
            <a:pPr>
              <a:spcAft>
                <a:spcPts val="600"/>
              </a:spcAft>
            </a:pPr>
            <a:endParaRPr lang="en-GB" sz="1400" b="1" i="1" dirty="0" smtClean="0">
              <a:latin typeface="Georgia" pitchFamily="18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1400" dirty="0" smtClean="0">
                <a:latin typeface="Georgia" pitchFamily="18" charset="0"/>
              </a:rPr>
              <a:t>Understand </a:t>
            </a:r>
            <a:r>
              <a:rPr lang="en-GB" sz="1400" dirty="0">
                <a:latin typeface="Georgia" pitchFamily="18" charset="0"/>
              </a:rPr>
              <a:t>the unique talent requirements of the </a:t>
            </a:r>
            <a:r>
              <a:rPr lang="en-GB" sz="1400" dirty="0" smtClean="0">
                <a:latin typeface="Georgia" pitchFamily="18" charset="0"/>
              </a:rPr>
              <a:t>Telecommunications </a:t>
            </a:r>
            <a:r>
              <a:rPr lang="en-GB" sz="1400" dirty="0">
                <a:latin typeface="Georgia" pitchFamily="18" charset="0"/>
              </a:rPr>
              <a:t>sector in </a:t>
            </a:r>
            <a:r>
              <a:rPr lang="en-GB" sz="1400" dirty="0" smtClean="0">
                <a:latin typeface="Georgia" pitchFamily="18" charset="0"/>
              </a:rPr>
              <a:t>Malaysia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endParaRPr lang="en-GB" sz="1400" dirty="0" smtClean="0">
              <a:latin typeface="Georgia" pitchFamily="18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1400" dirty="0" smtClean="0">
                <a:latin typeface="Georgia" pitchFamily="18" charset="0"/>
              </a:rPr>
              <a:t>Identify the gaps in the demand and supply, and recommend actionable plans in addressing </a:t>
            </a:r>
            <a:r>
              <a:rPr lang="en-GB" sz="1400" dirty="0">
                <a:latin typeface="Georgia" pitchFamily="18" charset="0"/>
              </a:rPr>
              <a:t>the identified gaps in </a:t>
            </a:r>
            <a:r>
              <a:rPr lang="en-GB" sz="1400" dirty="0" smtClean="0">
                <a:latin typeface="Georgia" pitchFamily="18" charset="0"/>
              </a:rPr>
              <a:t>the sector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78429656"/>
              </p:ext>
            </p:extLst>
          </p:nvPr>
        </p:nvGraphicFramePr>
        <p:xfrm>
          <a:off x="3020920" y="2373047"/>
          <a:ext cx="6096000" cy="3606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372" y="1068650"/>
            <a:ext cx="2782111" cy="5715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/>
              <a:t>Objectives of the study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814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88047" y="1056461"/>
            <a:ext cx="2005519" cy="520429"/>
          </a:xfrm>
        </p:spPr>
        <p:txBody>
          <a:bodyPr/>
          <a:lstStyle/>
          <a:p>
            <a:pPr algn="l"/>
            <a:r>
              <a:rPr lang="en-US" sz="2000" dirty="0" smtClean="0"/>
              <a:t>Study </a:t>
            </a:r>
            <a:r>
              <a:rPr lang="en-US" sz="2000" dirty="0" smtClean="0"/>
              <a:t>outcomes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428632" y="2289063"/>
            <a:ext cx="3723456" cy="3888432"/>
          </a:xfrm>
          <a:prstGeom prst="rect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schemeClr val="tx1"/>
                </a:solidFill>
                <a:latin typeface="Georgia" pitchFamily="18" charset="0"/>
              </a:rPr>
              <a:t>Key outcomes of the talent study:</a:t>
            </a:r>
          </a:p>
          <a:p>
            <a:endParaRPr lang="en-US" dirty="0">
              <a:solidFill>
                <a:schemeClr val="tx1"/>
              </a:solidFill>
              <a:latin typeface="Georgia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Georgia" pitchFamily="18" charset="0"/>
              </a:rPr>
              <a:t>Identification of gaps in </a:t>
            </a:r>
            <a:r>
              <a:rPr lang="en-GB" sz="1200" dirty="0" smtClean="0">
                <a:solidFill>
                  <a:schemeClr val="tx1"/>
                </a:solidFill>
                <a:latin typeface="Georgia" pitchFamily="18" charset="0"/>
              </a:rPr>
              <a:t>the demand and supply of talent in the Telecommunications sector in Malaysia </a:t>
            </a:r>
            <a:endParaRPr lang="en-US" sz="1200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Georgia" pitchFamily="18" charset="0"/>
              </a:rPr>
              <a:t>Identification of key job roles and competencies required to meet the industry requirements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Georgia" pitchFamily="18" charset="0"/>
              </a:rPr>
              <a:t>Forecasting  talent requirements across the four (4) focus areas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Georgia" pitchFamily="18" charset="0"/>
              </a:rPr>
              <a:t>Benchmarking  to identify best practices in selected countries to drive talent  growth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Georgia" pitchFamily="18" charset="0"/>
              </a:rPr>
              <a:t>Development of actionable recommendations to attract, retain and develop talent</a:t>
            </a:r>
          </a:p>
        </p:txBody>
      </p:sp>
      <p:sp>
        <p:nvSpPr>
          <p:cNvPr id="6" name="Rectangle 5"/>
          <p:cNvSpPr/>
          <p:nvPr/>
        </p:nvSpPr>
        <p:spPr bwMode="ltGray">
          <a:xfrm>
            <a:off x="4495800" y="2286945"/>
            <a:ext cx="4287624" cy="3888432"/>
          </a:xfrm>
          <a:prstGeom prst="rect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schemeClr val="tx1"/>
                </a:solidFill>
                <a:latin typeface="Georgia" pitchFamily="18" charset="0"/>
              </a:rPr>
              <a:t>Benefits of the talent study:</a:t>
            </a:r>
          </a:p>
          <a:p>
            <a:endParaRPr lang="en-US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200" b="1" dirty="0" smtClean="0">
                <a:solidFill>
                  <a:schemeClr val="tx1"/>
                </a:solidFill>
                <a:latin typeface="Georgia" pitchFamily="18" charset="0"/>
              </a:rPr>
              <a:t>Industry: </a:t>
            </a:r>
            <a:r>
              <a:rPr lang="en-US" sz="1200" b="1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Georgia" pitchFamily="18" charset="0"/>
              </a:rPr>
              <a:t>Assist the industry to </a:t>
            </a:r>
            <a:r>
              <a:rPr lang="en-US" sz="1200" dirty="0">
                <a:solidFill>
                  <a:schemeClr val="tx1"/>
                </a:solidFill>
                <a:latin typeface="Georgia" pitchFamily="18" charset="0"/>
              </a:rPr>
              <a:t>d</a:t>
            </a:r>
            <a:r>
              <a:rPr lang="en-US" sz="1200" dirty="0" smtClean="0">
                <a:solidFill>
                  <a:schemeClr val="tx1"/>
                </a:solidFill>
                <a:latin typeface="Georgia" pitchFamily="18" charset="0"/>
              </a:rPr>
              <a:t>evelop “talent strategy”  to shape the talent landscape  for the Malaysian Telecommunications sector</a:t>
            </a:r>
          </a:p>
          <a:p>
            <a:pPr>
              <a:spcAft>
                <a:spcPts val="600"/>
              </a:spcAft>
            </a:pPr>
            <a:r>
              <a:rPr lang="en-US" sz="1200" b="1" dirty="0" smtClean="0">
                <a:solidFill>
                  <a:schemeClr val="tx1"/>
                </a:solidFill>
                <a:latin typeface="Georgia" pitchFamily="18" charset="0"/>
              </a:rPr>
              <a:t>Government: </a:t>
            </a:r>
            <a:r>
              <a:rPr lang="en-US" sz="1200" dirty="0" smtClean="0">
                <a:solidFill>
                  <a:schemeClr val="tx1"/>
                </a:solidFill>
                <a:latin typeface="Georgia" pitchFamily="18" charset="0"/>
              </a:rPr>
              <a:t>Help the government in facilitating and collaborating with relevant parties (e.g. industry, educational institutions) to conduct initiatives in talent development which caters to the industry future requirements</a:t>
            </a:r>
          </a:p>
          <a:p>
            <a:pPr>
              <a:spcAft>
                <a:spcPts val="600"/>
              </a:spcAft>
            </a:pPr>
            <a:r>
              <a:rPr lang="en-US" sz="1200" b="1" dirty="0" smtClean="0">
                <a:solidFill>
                  <a:schemeClr val="tx1"/>
                </a:solidFill>
                <a:latin typeface="Georgia" pitchFamily="18" charset="0"/>
              </a:rPr>
              <a:t>Educational Institutions: </a:t>
            </a:r>
            <a:r>
              <a:rPr lang="en-US" sz="1200" dirty="0">
                <a:solidFill>
                  <a:schemeClr val="tx1"/>
                </a:solidFill>
                <a:latin typeface="Georgia" pitchFamily="18" charset="0"/>
              </a:rPr>
              <a:t>G</a:t>
            </a:r>
            <a:r>
              <a:rPr lang="en-US" sz="1200" dirty="0" smtClean="0">
                <a:solidFill>
                  <a:schemeClr val="tx1"/>
                </a:solidFill>
                <a:latin typeface="Georgia" pitchFamily="18" charset="0"/>
              </a:rPr>
              <a:t>uidelines for  educational institutions in developing course syllabus which will equip the students with the right capabilities to meet industry needs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b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905" y="1730341"/>
            <a:ext cx="5386886" cy="249677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en-US" sz="1400" dirty="0" smtClean="0">
                <a:latin typeface="Georgia" pitchFamily="18" charset="0"/>
              </a:rPr>
              <a:t>The table below shows the key outcomes and benefits of the study:</a:t>
            </a:r>
            <a:endParaRPr lang="en-US" sz="1200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678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88047" y="1056461"/>
            <a:ext cx="2005519" cy="520429"/>
          </a:xfrm>
        </p:spPr>
        <p:txBody>
          <a:bodyPr/>
          <a:lstStyle/>
          <a:p>
            <a:pPr algn="l"/>
            <a:r>
              <a:rPr lang="en-US" sz="2000" dirty="0" smtClean="0"/>
              <a:t>The Survey Link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85905" y="1730341"/>
            <a:ext cx="6147404" cy="1962886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r>
              <a:rPr lang="en-US" sz="2000" dirty="0">
                <a:latin typeface="+mj-lt"/>
              </a:rPr>
              <a:t>Communications Talent Study (</a:t>
            </a:r>
            <a:r>
              <a:rPr lang="en-US" sz="2000" dirty="0" smtClean="0">
                <a:latin typeface="+mj-lt"/>
              </a:rPr>
              <a:t>Demand)</a:t>
            </a:r>
          </a:p>
          <a:p>
            <a:r>
              <a:rPr lang="en-US" sz="2000" u="sng" dirty="0" smtClean="0">
                <a:latin typeface="+mj-lt"/>
                <a:hlinkClick r:id="rId2"/>
              </a:rPr>
              <a:t>http</a:t>
            </a:r>
            <a:r>
              <a:rPr lang="en-US" sz="2000" u="sng" dirty="0">
                <a:latin typeface="+mj-lt"/>
                <a:hlinkClick r:id="rId2"/>
              </a:rPr>
              <a:t>://pwc.qualtrics.com/SE/?SID=SV_dpvXMHEM8nL7CRf</a:t>
            </a: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 </a:t>
            </a:r>
          </a:p>
          <a:p>
            <a:r>
              <a:rPr lang="en-US" sz="2000" dirty="0">
                <a:latin typeface="+mj-lt"/>
              </a:rPr>
              <a:t> </a:t>
            </a:r>
            <a:r>
              <a:rPr lang="en-US" sz="2000" dirty="0" smtClean="0">
                <a:latin typeface="+mj-lt"/>
              </a:rPr>
              <a:t>Communications </a:t>
            </a:r>
            <a:r>
              <a:rPr lang="en-US" sz="2000" dirty="0">
                <a:latin typeface="+mj-lt"/>
              </a:rPr>
              <a:t>Talent Study (</a:t>
            </a:r>
            <a:r>
              <a:rPr lang="en-US" sz="2000" dirty="0" smtClean="0">
                <a:latin typeface="+mj-lt"/>
              </a:rPr>
              <a:t>Supply)</a:t>
            </a:r>
          </a:p>
          <a:p>
            <a:r>
              <a:rPr lang="en-US" sz="2000" u="sng" dirty="0" smtClean="0">
                <a:latin typeface="+mj-lt"/>
                <a:hlinkClick r:id="rId3"/>
              </a:rPr>
              <a:t>http</a:t>
            </a:r>
            <a:r>
              <a:rPr lang="en-US" sz="2000" u="sng" dirty="0">
                <a:latin typeface="+mj-lt"/>
                <a:hlinkClick r:id="rId3"/>
              </a:rPr>
              <a:t>://pwc.qualtrics.com/SE/?</a:t>
            </a:r>
            <a:r>
              <a:rPr lang="en-US" sz="2000" u="sng" dirty="0" smtClean="0">
                <a:latin typeface="+mj-lt"/>
                <a:hlinkClick r:id="rId3"/>
              </a:rPr>
              <a:t>SID=SV_77nZl2hTqrCr0ln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1925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5125</TotalTime>
  <Words>277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Study outcomes</vt:lpstr>
      <vt:lpstr>The Survey Link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281</cp:revision>
  <cp:lastPrinted>2014-03-11T02:58:34Z</cp:lastPrinted>
  <dcterms:created xsi:type="dcterms:W3CDTF">2014-02-24T08:28:01Z</dcterms:created>
  <dcterms:modified xsi:type="dcterms:W3CDTF">2015-05-06T09:51:40Z</dcterms:modified>
</cp:coreProperties>
</file>