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76" r:id="rId10"/>
    <p:sldId id="263" r:id="rId11"/>
    <p:sldId id="277" r:id="rId12"/>
    <p:sldId id="264" r:id="rId13"/>
    <p:sldId id="278" r:id="rId14"/>
    <p:sldId id="265" r:id="rId15"/>
    <p:sldId id="266" r:id="rId16"/>
    <p:sldId id="281" r:id="rId17"/>
    <p:sldId id="279" r:id="rId18"/>
    <p:sldId id="271" r:id="rId19"/>
    <p:sldId id="272" r:id="rId20"/>
    <p:sldId id="269" r:id="rId21"/>
    <p:sldId id="280" r:id="rId22"/>
    <p:sldId id="270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800080"/>
    <a:srgbClr val="008000"/>
    <a:srgbClr val="66FFFF"/>
    <a:srgbClr val="FF6600"/>
    <a:srgbClr val="FF0000"/>
    <a:srgbClr val="660066"/>
    <a:srgbClr val="346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8" autoAdjust="0"/>
    <p:restoredTop sz="94660"/>
  </p:normalViewPr>
  <p:slideViewPr>
    <p:cSldViewPr>
      <p:cViewPr>
        <p:scale>
          <a:sx n="78" d="100"/>
          <a:sy n="78" d="100"/>
        </p:scale>
        <p:origin x="-12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MY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F363051-2936-493B-BA9C-3B25E7487442}" type="datetimeFigureOut">
              <a:rPr lang="en-MY" smtClean="0"/>
              <a:pPr/>
              <a:t>16/2/2015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MY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2EBC8BE-28BC-4E4F-B0FB-FE7F9227ADA9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8794" y="3214686"/>
            <a:ext cx="4993760" cy="1416002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Shanthi</a:t>
            </a:r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Balraj</a:t>
            </a:r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Baboo</a:t>
            </a:r>
            <a:endParaRPr lang="en-US" sz="18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School of Arts</a:t>
            </a:r>
          </a:p>
          <a:p>
            <a:r>
              <a:rPr lang="en-US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Universiti</a:t>
            </a:r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Sains</a:t>
            </a:r>
            <a:r>
              <a:rPr lang="en-US" sz="1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Malaysia</a:t>
            </a:r>
            <a:endParaRPr lang="en-MY" sz="180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MY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MY" i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</a:t>
            </a:r>
            <a:r>
              <a:rPr lang="en-MY" i="1" dirty="0" err="1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Lifeworlds</a:t>
            </a:r>
            <a:r>
              <a:rPr lang="en-MY" i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Diversities and Media Literacy Designers </a:t>
            </a:r>
            <a:r>
              <a:rPr lang="en-MY" i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MY" i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MY" i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MY" i="1" dirty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Malaysia.</a:t>
            </a:r>
            <a:endParaRPr lang="en-MY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USM-Signature-4C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714884"/>
            <a:ext cx="19288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8409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Captivated by </a:t>
            </a:r>
            <a:r>
              <a:rPr lang="en-US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18-22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200672"/>
          </a:xfrm>
        </p:spPr>
        <p:txBody>
          <a:bodyPr>
            <a:normAutofit fontScale="77500" lnSpcReduction="20000"/>
          </a:bodyPr>
          <a:lstStyle/>
          <a:p>
            <a:endParaRPr lang="en-MY" dirty="0" smtClean="0"/>
          </a:p>
          <a:p>
            <a:pPr marL="355600" indent="-355600">
              <a:lnSpc>
                <a:spcPct val="12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Concerned about the amount of </a:t>
            </a:r>
            <a:r>
              <a:rPr lang="en-US" sz="24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attention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they receive on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the number of </a:t>
            </a:r>
            <a:r>
              <a:rPr lang="en-US" sz="24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‘like’, ‘share’, ‘comment’, ‘friends’</a:t>
            </a:r>
          </a:p>
          <a:p>
            <a:pPr marL="355600" indent="-355600">
              <a:lnSpc>
                <a:spcPct val="12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multiple personalities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  </a:t>
            </a:r>
            <a:r>
              <a:rPr lang="en-US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55600" indent="-355600">
              <a:lnSpc>
                <a:spcPct val="120000"/>
              </a:lnSpc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Talk about personal issues on </a:t>
            </a:r>
            <a:r>
              <a:rPr lang="en-GB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GB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- 25.5%)</a:t>
            </a:r>
          </a:p>
          <a:p>
            <a:pPr marL="355600" indent="-355600">
              <a:lnSpc>
                <a:spcPct val="120000"/>
              </a:lnSpc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Have physically dated someone whom I met on </a:t>
            </a:r>
            <a:r>
              <a:rPr lang="en-GB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- 24.5%).</a:t>
            </a:r>
          </a:p>
          <a:p>
            <a:pPr marL="355600" indent="-355600">
              <a:lnSpc>
                <a:spcPct val="120000"/>
              </a:lnSpc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Share my </a:t>
            </a:r>
            <a:r>
              <a:rPr lang="en-GB" sz="2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GB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password with my boy/girlfriend. (</a:t>
            </a:r>
            <a:r>
              <a:rPr lang="en-GB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25.2%)</a:t>
            </a:r>
          </a:p>
          <a:p>
            <a:pPr marL="355600" indent="-355600"/>
            <a:endParaRPr lang="en-US" dirty="0" smtClean="0"/>
          </a:p>
          <a:p>
            <a:pPr marL="355600" indent="-355600"/>
            <a:endParaRPr lang="en-MY" dirty="0"/>
          </a:p>
        </p:txBody>
      </p:sp>
      <p:pic>
        <p:nvPicPr>
          <p:cNvPr id="10242" name="Picture 2" descr="http://2.bp.blogspot.com/-ysZ5IGvi958/Ux0cGZ4CvGI/AAAAAAAADjE/8PJ_Pl6kHmg/s640/selfi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37" y="1700808"/>
            <a:ext cx="413614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8409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Captivated by </a:t>
            </a:r>
            <a:r>
              <a:rPr lang="en-US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18-22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7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Pleasures</a:t>
            </a:r>
          </a:p>
          <a:p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Engage interest and drama in everyday routine</a:t>
            </a:r>
          </a:p>
          <a:p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Express oneself creativity</a:t>
            </a:r>
          </a:p>
          <a:p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 with identity</a:t>
            </a:r>
          </a:p>
          <a:p>
            <a:pPr marL="550926" indent="-514350">
              <a:buNone/>
            </a:pPr>
            <a:r>
              <a:rPr lang="en-US" sz="17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Difficulties</a:t>
            </a:r>
          </a:p>
          <a:p>
            <a:pPr marL="355600" indent="-319088"/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Distraction</a:t>
            </a:r>
          </a:p>
          <a:p>
            <a:pPr marL="355600" indent="-319088">
              <a:buNone/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Productivity (Study/Work) is affected</a:t>
            </a:r>
          </a:p>
          <a:p>
            <a:pPr>
              <a:tabLst>
                <a:tab pos="538163" algn="l"/>
              </a:tabLst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Misunderstanding</a:t>
            </a:r>
          </a:p>
          <a:p>
            <a:pPr>
              <a:buNone/>
              <a:tabLst>
                <a:tab pos="538163" algn="l"/>
              </a:tabLst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Posts and Comments misinterpreted</a:t>
            </a:r>
          </a:p>
          <a:p>
            <a:pPr>
              <a:buNone/>
              <a:tabLst>
                <a:tab pos="538163" algn="l"/>
              </a:tabLst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Friendship damage</a:t>
            </a:r>
          </a:p>
          <a:p>
            <a:pPr>
              <a:tabLst>
                <a:tab pos="538163" algn="l"/>
              </a:tabLst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Information on </a:t>
            </a:r>
            <a:r>
              <a:rPr lang="en-US" sz="17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</a:p>
          <a:p>
            <a:pPr>
              <a:buNone/>
            </a:pPr>
            <a:r>
              <a:rPr lang="en-US" sz="17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trustworthy?</a:t>
            </a:r>
          </a:p>
          <a:p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to share? Not to share? who to choose to share with?</a:t>
            </a:r>
            <a:endParaRPr lang="en-MY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MY" sz="1700" dirty="0"/>
          </a:p>
        </p:txBody>
      </p:sp>
      <p:pic>
        <p:nvPicPr>
          <p:cNvPr id="32770" name="Picture 2" descr="http://www.skpp81.edu.my/wp-content/uploads/2013/04/permata-pin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84784"/>
            <a:ext cx="421484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Captivated by </a:t>
            </a:r>
            <a:r>
              <a:rPr lang="en-US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18-22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04792"/>
            <a:ext cx="4038600" cy="4681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Difficulties</a:t>
            </a: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Uncertainty in the ways young people view private, personal and public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Revealing information on their whereabouts when they 'check-in' at locations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Uncertainty on how young people evaluate information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Differentiating between fact and fiction </a:t>
            </a:r>
          </a:p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Insensitive responses, Disturbing responses, rude comments &amp; postings</a:t>
            </a:r>
          </a:p>
          <a:p>
            <a:endParaRPr lang="en-MY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ttp://cdn.physorg.com/newman/gfx/news/hires/3-socialnetw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96044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Captivated by </a:t>
            </a:r>
            <a:r>
              <a:rPr lang="en-US" i="1" dirty="0" err="1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18-22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33354"/>
            <a:ext cx="4038600" cy="46817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7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Rural Sabah &amp; Sarawak</a:t>
            </a:r>
          </a:p>
          <a:p>
            <a:pPr>
              <a:buNone/>
            </a:pPr>
            <a:endParaRPr lang="en-US" sz="2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7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Age is slow</a:t>
            </a:r>
          </a:p>
          <a:p>
            <a:pPr>
              <a:buNone/>
            </a:pPr>
            <a:endParaRPr lang="en-US" sz="27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Internet and Broadband Facility</a:t>
            </a:r>
          </a:p>
          <a:p>
            <a:pPr>
              <a:buNone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unavailable in several rural areas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Available  only in ‘</a:t>
            </a:r>
            <a:r>
              <a:rPr lang="en-US" sz="2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Pekan</a:t>
            </a: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 or public schools (unstable)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Missing out and coping to get into the digital age 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allowed to bring laptops to schools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Low knowledge on education, business &amp; development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Low knowledge on opportunities, safety &amp; risks </a:t>
            </a:r>
          </a:p>
          <a:p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Dealing with social infrastructure (</a:t>
            </a:r>
            <a:r>
              <a:rPr lang="en-MY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awareness, knowledge, access to information)</a:t>
            </a:r>
          </a:p>
          <a:p>
            <a:pPr>
              <a:buNone/>
            </a:pPr>
            <a:endParaRPr lang="en-MY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306" y="1984851"/>
            <a:ext cx="47149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1266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media &amp; political orientations of </a:t>
            </a:r>
            <a:br>
              <a:rPr lang="en-US" i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young people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19-25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MY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Values and vision important in today's political arena:</a:t>
            </a:r>
          </a:p>
          <a:p>
            <a:pPr>
              <a:lnSpc>
                <a:spcPct val="120000"/>
              </a:lnSpc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redistribution, democracy, national unity, strong economy, corruption-free, social freedom, education, crime-free, lower cost of living</a:t>
            </a:r>
          </a:p>
          <a:p>
            <a:pPr>
              <a:lnSpc>
                <a:spcPct val="120000"/>
              </a:lnSpc>
              <a:buNone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MY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Political consciousness</a:t>
            </a:r>
          </a:p>
          <a:p>
            <a:pPr>
              <a:lnSpc>
                <a:spcPct val="120000"/>
              </a:lnSpc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Followed political groups/individuals in </a:t>
            </a:r>
            <a:r>
              <a:rPr lang="en-MY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MY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Have  taken part in political gatherings</a:t>
            </a:r>
          </a:p>
          <a:p>
            <a:pPr>
              <a:lnSpc>
                <a:spcPct val="120000"/>
              </a:lnSpc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time action (petition, rally, campaigning, observer)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Important players that can contribute to social change</a:t>
            </a:r>
            <a:endParaRPr lang="en-MY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41313" indent="-30480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Difficulties</a:t>
            </a:r>
          </a:p>
          <a:p>
            <a:pPr marL="341313" indent="-304800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Negative perception towards mainstream media- biased</a:t>
            </a:r>
          </a:p>
          <a:p>
            <a:pPr marL="341313" indent="-304800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Problems in determining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reliable source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1313" indent="-304800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Trouble in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distinguish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ing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facts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news from mass media and Facebook news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1313" indent="-304800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Hard to 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verify what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consume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 </a:t>
            </a:r>
            <a:r>
              <a:rPr lang="pl-P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online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1313" indent="-304800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Little skills and critical inquiry </a:t>
            </a: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when evaluating video materials on </a:t>
            </a:r>
            <a:r>
              <a:rPr lang="en-MY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pl-PL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MY" dirty="0"/>
          </a:p>
        </p:txBody>
      </p:sp>
      <p:pic>
        <p:nvPicPr>
          <p:cNvPr id="8194" name="Picture 2" descr="http://1.bp.blogspot.com/-hXQNDHYq0Aw/T3H1DbmWwcI/AAAAAAAAALY/dHh0H5NIm6A/s1600/socialmedia-cop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86322"/>
            <a:ext cx="2857520" cy="1587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2697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Video Critical </a:t>
            </a:r>
            <a:r>
              <a:rPr lang="en-US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000" i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14-16 age group</a:t>
            </a:r>
            <a:r>
              <a:rPr lang="en-US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br>
              <a:rPr lang="en-US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Creative Media Projects  </a:t>
            </a:r>
            <a:r>
              <a:rPr lang="en-US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4000" i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age group</a:t>
            </a:r>
            <a:r>
              <a:rPr lang="en-US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Young people enjoy making video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Production skills (acting, camera angles, editing, creative techniques)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‘sit back &amp; watch’ to ‘make &amp; do’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Learnt about storytelling and whose view gets selected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Critical analysis &amp; thinking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Giving voice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Uploading &amp; sharing</a:t>
            </a:r>
            <a:endParaRPr lang="en-MY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294" r="1065" b="14091"/>
          <a:stretch>
            <a:fillRect/>
          </a:stretch>
        </p:blipFill>
        <p:spPr bwMode="auto">
          <a:xfrm>
            <a:off x="4716016" y="1571612"/>
            <a:ext cx="3927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G:\Gene\E science\Photo\Photos\Video Filming with a camera\uvs080717-12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6190"/>
            <a:ext cx="3816424" cy="245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Diversities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Summary Findings:</a:t>
            </a:r>
            <a:endParaRPr lang="en-MY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Skills are varied &amp; unequally distributed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Gap </a:t>
            </a: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in-school and out-of-school learning experiences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Parents do not regulate media use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Self-learning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Trustworthiness and Image Manipulation, politics &amp; cyberspace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Limited knowledge on opportunities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Risky encounters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Cyber bullying, stalking, sexually explicit texts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Hurtful words &amp; hate talk</a:t>
            </a:r>
          </a:p>
          <a:p>
            <a:pPr>
              <a:buNone/>
            </a:pPr>
            <a:endParaRPr lang="en-MY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Diversities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Summary Findings:</a:t>
            </a:r>
            <a:endParaRPr lang="en-MY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57298"/>
            <a:ext cx="4038600" cy="4967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Young people have important concerns and responsibilities.</a:t>
            </a:r>
          </a:p>
          <a:p>
            <a:pPr>
              <a:lnSpc>
                <a:spcPct val="120000"/>
              </a:lnSpc>
            </a:pP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Everyday issues present profound and complex challenges requiring attention today</a:t>
            </a:r>
          </a:p>
          <a:p>
            <a:pPr>
              <a:lnSpc>
                <a:spcPct val="120000"/>
              </a:lnSpc>
            </a:pP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Youth are well-placed to develop new forms of activism and bring new energies and perspectives to everyday affairs.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process of making the video transformed the students into active media users &amp; creators. </a:t>
            </a:r>
          </a:p>
          <a:p>
            <a:pPr>
              <a:lnSpc>
                <a:spcPct val="12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Needed Good Practices -</a:t>
            </a: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do young people apply their ideas to their work, personal lives, families, community groups?</a:t>
            </a:r>
          </a:p>
          <a:p>
            <a:endParaRPr lang="en-MY" sz="1700" dirty="0"/>
          </a:p>
        </p:txBody>
      </p:sp>
      <p:pic>
        <p:nvPicPr>
          <p:cNvPr id="34818" name="Picture 2" descr="http://www.omaq.org/v3/wp-content/uploads/2014/09/Screen-Shot-2014-09-01-at-8.18.47-PM.jpg"/>
          <p:cNvPicPr>
            <a:picLocks noChangeAspect="1" noChangeArrowheads="1"/>
          </p:cNvPicPr>
          <p:nvPr/>
        </p:nvPicPr>
        <p:blipFill>
          <a:blip r:embed="rId2" cstate="print"/>
          <a:srcRect r="1142" b="10309"/>
          <a:stretch>
            <a:fillRect/>
          </a:stretch>
        </p:blipFill>
        <p:spPr bwMode="auto">
          <a:xfrm>
            <a:off x="285720" y="1628800"/>
            <a:ext cx="421427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Designers: Media Literacy</a:t>
            </a:r>
            <a:endParaRPr lang="en-MY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100" b="1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Digital Malaysia</a:t>
            </a:r>
          </a:p>
          <a:p>
            <a:pPr>
              <a:buNone/>
            </a:pP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Utilise</a:t>
            </a: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knowledge to aid speed decision making &amp; sound judgment based on facts</a:t>
            </a:r>
          </a:p>
          <a:p>
            <a:r>
              <a:rPr lang="en-US" sz="21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Multimedia Super Corridor (MSC)</a:t>
            </a:r>
          </a:p>
          <a:p>
            <a:pPr>
              <a:buNone/>
            </a:pP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transform administrative process and service delivery through the use of IT and multimedia</a:t>
            </a:r>
            <a:endParaRPr lang="en-US" sz="2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MY" sz="2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1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Malaysian Education Blueprint</a:t>
            </a:r>
          </a:p>
          <a:p>
            <a:pPr>
              <a:buNone/>
            </a:pP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Develop young Malaysians who are knowledgeable, think critically and creatively, have leadership skills and are able to communicate with the rest of the world</a:t>
            </a:r>
          </a:p>
          <a:p>
            <a:r>
              <a:rPr lang="en-US" sz="21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Ministry of Women,  Family &amp; Community Development</a:t>
            </a:r>
          </a:p>
          <a:p>
            <a:pPr>
              <a:buNone/>
            </a:pPr>
            <a:r>
              <a:rPr lang="en-US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Adolescent health - Media</a:t>
            </a:r>
            <a:endParaRPr lang="en-MY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http://3.bp.blogspot.com/-GRtIKqECgHo/UGGdG7v_gVI/AAAAAAAAAZw/F3WbDaaO8vo/s320/telefon+keseko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7" y="4857760"/>
            <a:ext cx="2505075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Designers: Media Literacy</a:t>
            </a:r>
            <a:endParaRPr lang="en-MY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Malaysian Communications and Multimedia Commission</a:t>
            </a:r>
          </a:p>
          <a:p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Collaborative research</a:t>
            </a:r>
          </a:p>
          <a:p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‘</a:t>
            </a:r>
            <a:r>
              <a:rPr lang="en-MY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Klik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MY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MY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Bijak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 (“Click Wisely”) aiming for </a:t>
            </a:r>
            <a:r>
              <a:rPr lang="en-MY" sz="2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safety, security and responsibility</a:t>
            </a:r>
            <a:r>
              <a:rPr lang="en-MY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‘</a:t>
            </a:r>
            <a:r>
              <a:rPr lang="en-US" sz="2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League of creative teens</a:t>
            </a:r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’</a:t>
            </a: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National Service Programs</a:t>
            </a:r>
          </a:p>
          <a:p>
            <a:endParaRPr lang="en-MY" sz="2100" dirty="0" smtClean="0"/>
          </a:p>
          <a:p>
            <a:pPr>
              <a:buNone/>
            </a:pPr>
            <a:endParaRPr lang="en-MY" sz="21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NGO &amp; Child Movements, Cyber Security Malaysia</a:t>
            </a: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Research, </a:t>
            </a: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Outreach </a:t>
            </a:r>
            <a:r>
              <a:rPr lang="en-US" sz="2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programmes</a:t>
            </a:r>
            <a:endParaRPr lang="en-US" sz="2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 Safety workshop</a:t>
            </a:r>
          </a:p>
          <a:p>
            <a:pPr>
              <a:buNone/>
            </a:pPr>
            <a:endParaRPr lang="en-US" sz="2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DIGI, Maxis, The Star, NST, Panasonic, MDEC, FINAS</a:t>
            </a:r>
          </a:p>
          <a:p>
            <a:r>
              <a:rPr lang="en-US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Research, campaigns, media workshops, NIE, RAGE</a:t>
            </a:r>
          </a:p>
          <a:p>
            <a:endParaRPr lang="en-MY" sz="2100" dirty="0"/>
          </a:p>
        </p:txBody>
      </p:sp>
      <p:pic>
        <p:nvPicPr>
          <p:cNvPr id="4098" name="Picture 2" descr="http://www.dancom.com.my/images/tum-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32" y="4714875"/>
            <a:ext cx="2286000" cy="2143125"/>
          </a:xfrm>
          <a:prstGeom prst="rect">
            <a:avLst/>
          </a:prstGeom>
          <a:noFill/>
        </p:spPr>
      </p:pic>
      <p:pic>
        <p:nvPicPr>
          <p:cNvPr id="6" name="Picture 2" descr="http://www.skmm.gov.my/Media/Photo-Gallery/Klik-Dengan-Bijak-Menumbok-Sabah/KDB9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118" y="4974443"/>
            <a:ext cx="2402750" cy="159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Malaysian Media Environment</a:t>
            </a:r>
            <a:endParaRPr lang="en-MY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4195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Complex social context</a:t>
            </a:r>
          </a:p>
          <a:p>
            <a:r>
              <a:rPr lang="en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Meaning </a:t>
            </a:r>
            <a:r>
              <a:rPr lang="en-MY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making in different cultural, </a:t>
            </a:r>
            <a:endParaRPr lang="en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social </a:t>
            </a:r>
            <a:r>
              <a:rPr lang="en-MY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or domain-specific contexts.</a:t>
            </a:r>
            <a:endParaRPr lang="en-MY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Actively </a:t>
            </a:r>
            <a:r>
              <a:rPr lang="en-MY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involved </a:t>
            </a:r>
            <a:r>
              <a:rPr lang="en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shaping </a:t>
            </a:r>
            <a:r>
              <a:rPr lang="en-MY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MY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construct media stories &amp; images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Confronting pleasures, controversies, opportunities &amp; risks, sensible &amp; irresponsible behavior.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Race, Religion, Rulers sensitivity </a:t>
            </a:r>
          </a:p>
          <a:p>
            <a:pPr>
              <a:buNone/>
            </a:pPr>
            <a:endParaRPr lang="en-MY" dirty="0" smtClean="0"/>
          </a:p>
        </p:txBody>
      </p:sp>
      <p:pic>
        <p:nvPicPr>
          <p:cNvPr id="5" name="Picture 2" descr="E:\Gene1\E science\Photo\Photos\Workshop\uvs080717-015.BMP"/>
          <p:cNvPicPr>
            <a:picLocks noChangeAspect="1" noChangeArrowheads="1"/>
          </p:cNvPicPr>
          <p:nvPr/>
        </p:nvPicPr>
        <p:blipFill>
          <a:blip r:embed="rId2" cstate="print"/>
          <a:srcRect l="14307" r="14307"/>
          <a:stretch>
            <a:fillRect/>
          </a:stretch>
        </p:blipFill>
        <p:spPr bwMode="auto">
          <a:xfrm>
            <a:off x="6588224" y="1556792"/>
            <a:ext cx="23042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Arising Issues</a:t>
            </a:r>
            <a:endParaRPr lang="en-MY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57298"/>
            <a:ext cx="4038600" cy="4681728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2000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policy context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 Digital Malaysia – but </a:t>
            </a:r>
            <a:r>
              <a:rPr lang="en-US" sz="2000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clear and explicit agenda on media literacy</a:t>
            </a:r>
          </a:p>
          <a:p>
            <a:pPr marL="228600" indent="-228600"/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official documents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plans &amp; frameworks on media literacy</a:t>
            </a:r>
          </a:p>
          <a:p>
            <a:pPr marL="228600" indent="-22860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 competences among children &amp; youth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  <a:p>
            <a:pPr marL="228600" indent="-228600">
              <a:buNone/>
            </a:pPr>
            <a:r>
              <a:rPr lang="en-US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under-researched</a:t>
            </a:r>
          </a:p>
          <a:p>
            <a:pPr marL="228600" indent="-22860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Learning, communication, play and identity experimentation – in the home – </a:t>
            </a:r>
            <a:r>
              <a:rPr lang="en-US" sz="2000" b="1" dirty="0" smtClean="0">
                <a:solidFill>
                  <a:srgbClr val="FF66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role of parents</a:t>
            </a:r>
          </a:p>
          <a:p>
            <a:pPr marL="228600" indent="-228600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Early </a:t>
            </a:r>
            <a:r>
              <a:rPr lang="en-US" sz="2000" dirty="0" err="1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sexualisation</a:t>
            </a:r>
            <a:r>
              <a:rPr lang="en-US" sz="2000" dirty="0" smtClean="0">
                <a:solidFill>
                  <a:srgbClr val="80008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childhood</a:t>
            </a:r>
          </a:p>
          <a:p>
            <a:pPr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http://theskop.com/wp-content/uploads/2014/08/Pelajar-yang-tekun-belajar-menggunakan-Frog-VLE-pada-Chromeboo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9519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Arising Issues</a:t>
            </a:r>
            <a:endParaRPr lang="en-MY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Addressing the </a:t>
            </a:r>
            <a:r>
              <a:rPr lang="en-US" sz="2000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disconnect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between children’s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lifeworlds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school</a:t>
            </a:r>
          </a:p>
          <a:p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Schools – </a:t>
            </a:r>
            <a:r>
              <a:rPr lang="en-US" sz="20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crowded curriculum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exam-orientation; teacher factor: feedback or judgment</a:t>
            </a:r>
          </a:p>
          <a:p>
            <a:r>
              <a:rPr lang="en-MY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Consultative </a:t>
            </a:r>
            <a:r>
              <a:rPr lang="en-US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MY" sz="2000" b="1" dirty="0" err="1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orum</a:t>
            </a:r>
            <a:r>
              <a:rPr lang="en-MY" sz="20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bring together media literacy practitioners to explore, share and disseminate good practice.</a:t>
            </a:r>
          </a:p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MY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resource implications </a:t>
            </a:r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quality media literacy are substantial.</a:t>
            </a:r>
          </a:p>
          <a:p>
            <a:endParaRPr lang="en-MY" sz="2000" dirty="0"/>
          </a:p>
        </p:txBody>
      </p:sp>
      <p:pic>
        <p:nvPicPr>
          <p:cNvPr id="35842" name="Picture 2" descr="http://4.bp.blogspot.com/-L-PCyufUOZY/U7N4z0qmbxI/AAAAAAAACkg/qUwpVSyowL8/s1600/DSC07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0445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80"/>
                </a:solidFill>
              </a:rPr>
              <a:t>Conclusion</a:t>
            </a:r>
            <a:endParaRPr lang="en-MY" dirty="0">
              <a:solidFill>
                <a:srgbClr val="8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MY" sz="2200" b="1" dirty="0" smtClean="0">
                <a:solidFill>
                  <a:srgbClr val="0000FF"/>
                </a:solidFill>
              </a:rPr>
              <a:t>Government as a platform </a:t>
            </a:r>
            <a:r>
              <a:rPr lang="en-MY" sz="2200" b="1" dirty="0" smtClean="0"/>
              <a:t>-</a:t>
            </a:r>
            <a:r>
              <a:rPr lang="en-MY" sz="2200" dirty="0" smtClean="0"/>
              <a:t> platform for citizens to help themselves and help others</a:t>
            </a:r>
          </a:p>
          <a:p>
            <a:r>
              <a:rPr lang="en-MY" sz="2200" b="1" dirty="0" smtClean="0">
                <a:solidFill>
                  <a:srgbClr val="0000FF"/>
                </a:solidFill>
              </a:rPr>
              <a:t>Infrastructure for the field </a:t>
            </a:r>
            <a:r>
              <a:rPr lang="en-MY" sz="2200" b="1" dirty="0" smtClean="0"/>
              <a:t>(</a:t>
            </a:r>
            <a:r>
              <a:rPr lang="en-US" sz="2200" dirty="0" smtClean="0"/>
              <a:t>Physical &amp; Social infrastructure; Knowledge, skills, awareness, </a:t>
            </a:r>
            <a:r>
              <a:rPr lang="en-MY" sz="2200" dirty="0" smtClean="0"/>
              <a:t>building community and drawing in residents.)</a:t>
            </a:r>
          </a:p>
          <a:p>
            <a:endParaRPr lang="en-MY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MY" sz="2200" b="1" dirty="0" smtClean="0">
                <a:solidFill>
                  <a:srgbClr val="0000FF"/>
                </a:solidFill>
              </a:rPr>
              <a:t>Engagement</a:t>
            </a:r>
            <a:r>
              <a:rPr lang="en-MY" sz="2200" dirty="0" smtClean="0"/>
              <a:t>- the </a:t>
            </a:r>
            <a:r>
              <a:rPr lang="en-MY" sz="2200" dirty="0" err="1" smtClean="0"/>
              <a:t>creatives</a:t>
            </a:r>
            <a:r>
              <a:rPr lang="en-MY" sz="2200" dirty="0" smtClean="0"/>
              <a:t>, scholars, community leaders and developers who believe media literacy can </a:t>
            </a:r>
            <a:r>
              <a:rPr lang="en-MY" sz="2200" dirty="0" smtClean="0">
                <a:solidFill>
                  <a:srgbClr val="C00000"/>
                </a:solidFill>
              </a:rPr>
              <a:t>be understood as the outcome of people’s interactions with and, especially, through media during the conduct of everyday life. </a:t>
            </a:r>
            <a:endParaRPr lang="en-MY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48" y="631828"/>
            <a:ext cx="5257808" cy="286861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Thank you</a:t>
            </a:r>
            <a:endParaRPr lang="en-MY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raphaeldesign.co.uk/wp-content/uploads/2013/10/NewMedia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28795"/>
            <a:ext cx="42862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Digital </a:t>
            </a:r>
            <a:r>
              <a:rPr lang="en-US" dirty="0" err="1" smtClean="0">
                <a:solidFill>
                  <a:srgbClr val="7030A0"/>
                </a:solidFill>
              </a:rPr>
              <a:t>Lifeworlds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Selected Research projects(2005-2014)</a:t>
            </a:r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33354"/>
            <a:ext cx="4038600" cy="489604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Growing up with new media (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Young People &amp; Uses of New Media (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13-15 &amp;  16-18 age groups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Captivated by </a:t>
            </a:r>
            <a:r>
              <a:rPr lang="en-US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18-22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New media &amp; political orientations of young people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19-25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Video Critical (</a:t>
            </a:r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14-16 age group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Creative Media Projects  (</a:t>
            </a:r>
            <a:r>
              <a:rPr lang="en-US" i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age group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endParaRPr lang="en-US" i="1" dirty="0" smtClean="0"/>
          </a:p>
          <a:p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4792"/>
            <a:ext cx="4038600" cy="46817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Access &amp; Outlook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 use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Media experiences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Skills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MY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00372"/>
            <a:ext cx="3456384" cy="33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Growing up with new media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676230"/>
            <a:ext cx="4038600" cy="46817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 practices begin &amp; take place at home – role of parents &amp; siblings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First started using new media devices first around 5-7 years. </a:t>
            </a:r>
            <a:endParaRPr lang="en-MY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Internet,</a:t>
            </a: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Television and listening to music are top leisure activities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Game Players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Creating and sharing content (video, music)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Language learning &amp; online tuition</a:t>
            </a:r>
          </a:p>
          <a:p>
            <a:pPr lvl="0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School projects: cut &amp; paste &amp; download video, music &amp; images</a:t>
            </a:r>
            <a:endParaRPr lang="en-MY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MY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MY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56792"/>
            <a:ext cx="4038600" cy="42484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Growing up with new media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age group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500174"/>
            <a:ext cx="4038600" cy="46817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media 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most visited site)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Children tend to post pictures in</a:t>
            </a:r>
            <a:r>
              <a:rPr lang="en-MY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MY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endParaRPr lang="en-MY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Chat with friends (makes them happy, tell friends about daily happenings)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Often encounter sexual images online.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Never or rarely change their passwords regularly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sure about what is true and false.</a:t>
            </a:r>
          </a:p>
          <a:p>
            <a:pPr>
              <a:buNone/>
            </a:pPr>
            <a:r>
              <a:rPr lang="en-MY" dirty="0" smtClean="0"/>
              <a:t> </a:t>
            </a:r>
          </a:p>
          <a:p>
            <a:endParaRPr lang="en-MY" dirty="0" smtClean="0"/>
          </a:p>
          <a:p>
            <a:endParaRPr lang="en-MY" b="1" dirty="0" smtClean="0">
              <a:solidFill>
                <a:srgbClr val="0070C0"/>
              </a:solidFill>
            </a:endParaRPr>
          </a:p>
          <a:p>
            <a:endParaRPr lang="en-MY" dirty="0" smtClean="0"/>
          </a:p>
          <a:p>
            <a:endParaRPr lang="en-MY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61916"/>
            <a:ext cx="4038600" cy="46817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Tend to believe many materials that they read and watch (news, wikis, web sites, blogs, You Tube).</a:t>
            </a: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MY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‘gap’ between in-school and out-of-school </a:t>
            </a:r>
            <a:r>
              <a:rPr lang="en-MY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literacies</a:t>
            </a:r>
            <a:r>
              <a:rPr lang="en-MY" dirty="0" smtClean="0"/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endParaRPr lang="en-MY" dirty="0"/>
          </a:p>
        </p:txBody>
      </p:sp>
      <p:pic>
        <p:nvPicPr>
          <p:cNvPr id="6" name="Picture 2" descr="C:\Users\user\Favorites\Desktop\SKMH\Meghashyaam\DSC01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17032"/>
            <a:ext cx="388843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547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Young People &amp; Uses of New Media</a:t>
            </a:r>
            <a:b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13-15 &amp;  16-18 age groups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43038"/>
            <a:ext cx="4038600" cy="5129234"/>
          </a:xfrm>
        </p:spPr>
        <p:txBody>
          <a:bodyPr>
            <a:normAutofit/>
          </a:bodyPr>
          <a:lstStyle/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of the Internet use</a:t>
            </a:r>
            <a:r>
              <a:rPr lang="en-MY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gaming and mobile phone usage take place at the home.</a:t>
            </a:r>
          </a:p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Self-learning is the most popular way of learning to use new media</a:t>
            </a:r>
          </a:p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Popular media activities include phoning and texting, social networking and playing new media games</a:t>
            </a:r>
          </a:p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Difficult to do everyday activities without a mobile phone</a:t>
            </a:r>
          </a:p>
          <a:p>
            <a:r>
              <a:rPr lang="en-MY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New Media do not affect quality time with the family</a:t>
            </a:r>
          </a:p>
          <a:p>
            <a:endParaRPr lang="en-MY" sz="2000" dirty="0" smtClean="0"/>
          </a:p>
          <a:p>
            <a:endParaRPr lang="en-MY" sz="2000" dirty="0"/>
          </a:p>
        </p:txBody>
      </p:sp>
      <p:pic>
        <p:nvPicPr>
          <p:cNvPr id="5" name="Picture 2" descr="G:\Gene\SKMM\SKMM2\Picture\IMG_3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88843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547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Young People &amp; Uses of New Media</a:t>
            </a:r>
            <a:b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13-15 &amp;  16-18 age groups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61916"/>
            <a:ext cx="4038600" cy="468172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research, school work, news and other information gathering (Wikipedia, Google). 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MY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Feel like a freak without doing </a:t>
            </a:r>
            <a:r>
              <a:rPr lang="en-MY" sz="6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endParaRPr lang="en-MY" sz="6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64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Facebook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very popular (keeping in touch, flirting &amp; gossiping)</a:t>
            </a:r>
          </a:p>
          <a:p>
            <a:pPr lvl="0">
              <a:lnSpc>
                <a:spcPct val="120000"/>
              </a:lnSpc>
              <a:buFont typeface="Courier New" pitchFamily="49" charset="0"/>
              <a:buChar char="o"/>
            </a:pPr>
            <a:r>
              <a:rPr lang="en-US" sz="6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Privacy, bullying &amp; harassment 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  <a:r>
              <a:rPr lang="en-US" sz="6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highly prevalent </a:t>
            </a:r>
          </a:p>
          <a:p>
            <a:pPr lvl="0">
              <a:lnSpc>
                <a:spcPct val="120000"/>
              </a:lnSpc>
            </a:pPr>
            <a:r>
              <a:rPr lang="en-US" sz="6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Risky behavior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play &amp; joke with strangers</a:t>
            </a:r>
          </a:p>
          <a:p>
            <a:pPr>
              <a:lnSpc>
                <a:spcPct val="120000"/>
              </a:lnSpc>
            </a:pPr>
            <a:r>
              <a:rPr lang="en-MY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Receiving online information, jokes and advice that appear </a:t>
            </a:r>
            <a:r>
              <a:rPr lang="en-MY" sz="6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biased or racist</a:t>
            </a:r>
            <a:endParaRPr lang="en-US" sz="64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Uncertainty - </a:t>
            </a:r>
            <a:r>
              <a:rPr lang="en-US" sz="6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privacy and moral 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issues as </a:t>
            </a:r>
            <a:r>
              <a:rPr lang="en-US" sz="6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en-US" sz="6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seen as serious </a:t>
            </a:r>
          </a:p>
          <a:p>
            <a:pPr lvl="0"/>
            <a:endParaRPr lang="en-US" sz="1600" dirty="0" smtClean="0"/>
          </a:p>
          <a:p>
            <a:endParaRPr lang="en-MY" sz="1600" dirty="0"/>
          </a:p>
        </p:txBody>
      </p:sp>
      <p:pic>
        <p:nvPicPr>
          <p:cNvPr id="5" name="Picture 1" descr="G:\Gene\SKMM\SKMM2\Picture\IMG_8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47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Young People &amp; Uses of New Media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13-15 &amp;  16-18 age groups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129234"/>
          </a:xfrm>
        </p:spPr>
        <p:txBody>
          <a:bodyPr>
            <a:noAutofit/>
          </a:bodyPr>
          <a:lstStyle/>
          <a:p>
            <a:pPr marL="514350" indent="-514350">
              <a:buClrTx/>
              <a:buNone/>
            </a:pPr>
            <a:endParaRPr lang="en-US" sz="1700" b="1" dirty="0" smtClean="0"/>
          </a:p>
          <a:p>
            <a:pPr lvl="0"/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Addiction to new media </a:t>
            </a:r>
          </a:p>
          <a:p>
            <a:pPr lvl="0">
              <a:buNone/>
            </a:pPr>
            <a:r>
              <a:rPr lang="en-US" sz="1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(aware of time management)</a:t>
            </a:r>
          </a:p>
          <a:p>
            <a:pPr lvl="0">
              <a:buNone/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7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Yes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(cannot control, a lot of time wasted –like a drug)</a:t>
            </a:r>
          </a:p>
          <a:p>
            <a:pPr>
              <a:buNone/>
            </a:pP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Mostly not addicted to online gambling</a:t>
            </a:r>
          </a:p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Lack of knowledge on information that is posted in terms of its permanence and the </a:t>
            </a:r>
            <a:r>
              <a:rPr lang="en-MY" sz="17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possibility of the information being saved and used for other purposes</a:t>
            </a:r>
          </a:p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Only a </a:t>
            </a:r>
            <a:r>
              <a:rPr lang="en-MY" sz="1700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moderate number </a:t>
            </a: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 the respondents say that they </a:t>
            </a:r>
            <a:r>
              <a:rPr lang="en-MY" sz="1700" dirty="0" smtClean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evaluate </a:t>
            </a: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quality, relevance on accuracy of information</a:t>
            </a:r>
          </a:p>
          <a:p>
            <a:endParaRPr lang="en-MY" sz="1700" dirty="0" smtClean="0"/>
          </a:p>
          <a:p>
            <a:endParaRPr lang="en-MY" sz="1700" dirty="0"/>
          </a:p>
        </p:txBody>
      </p:sp>
      <p:pic>
        <p:nvPicPr>
          <p:cNvPr id="6" name="Picture 6" descr="http://senikehidupan.files.wordpress.com/2009/07/tingkatan-1.jpg?w=300&amp;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9604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Young People &amp; Uses of New Media</a:t>
            </a: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13-15 &amp;  16-18 age groups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MY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129234"/>
          </a:xfrm>
        </p:spPr>
        <p:txBody>
          <a:bodyPr>
            <a:noAutofit/>
          </a:bodyPr>
          <a:lstStyle/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Not reporting to parents or teachers when receiving hateful content or when someone threatens in a chat room</a:t>
            </a:r>
          </a:p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Many parents never control the use of their children’s mobile phones or pose rules and conditions for using the Internet</a:t>
            </a:r>
          </a:p>
          <a:p>
            <a:pPr lvl="0"/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Gap between parents and young people: control time but don’t know types of content and materials; online acquaintances </a:t>
            </a:r>
          </a:p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Parents never talk about online security, risks and challenges and media violence at home.</a:t>
            </a:r>
          </a:p>
          <a:p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Teachers never talk about online security</a:t>
            </a:r>
            <a:r>
              <a:rPr lang="en-MY" sz="17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MY" sz="17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MY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risks and challenges and media violence at school. </a:t>
            </a:r>
          </a:p>
          <a:p>
            <a:endParaRPr lang="en-MY" sz="1700" dirty="0"/>
          </a:p>
        </p:txBody>
      </p:sp>
      <p:pic>
        <p:nvPicPr>
          <p:cNvPr id="6" name="Picture 3" descr="E:\Gene\E science\Penang\Media literacy\Photos\Directing\uvs080717-084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17646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3731</TotalTime>
  <Words>1210</Words>
  <Application>Microsoft Office PowerPoint</Application>
  <PresentationFormat>On-screen Show (4:3)</PresentationFormat>
  <Paragraphs>196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Digital Lifeworlds, Diversities and Media Literacy Designers  in Malaysia.</vt:lpstr>
      <vt:lpstr>The Malaysian Media Environment</vt:lpstr>
      <vt:lpstr>Digital Lifeworlds:  Selected Research projects(2005-2014)</vt:lpstr>
      <vt:lpstr>Growing up with new media  (10 age group)</vt:lpstr>
      <vt:lpstr>Growing up with new media  (10 age group)</vt:lpstr>
      <vt:lpstr>Young People &amp; Uses of New Media  (13-15 &amp;  16-18 age groups)</vt:lpstr>
      <vt:lpstr>Young People &amp; Uses of New Media  (13-15 &amp;  16-18 age groups)</vt:lpstr>
      <vt:lpstr>Young People &amp; Uses of New Media  (13-15 &amp;  16-18 age groups)</vt:lpstr>
      <vt:lpstr>Young People &amp; Uses of New Media  (13-15 &amp;  16-18 age groups)</vt:lpstr>
      <vt:lpstr>Captivated by Facebook  (18-22 age group) </vt:lpstr>
      <vt:lpstr>Captivated by Facebook  (18-22 age group) </vt:lpstr>
      <vt:lpstr>Captivated by Facebook  (18-22 age group)</vt:lpstr>
      <vt:lpstr>Captivated by Facebook  (18-22 age group)</vt:lpstr>
      <vt:lpstr>New media &amp; political orientations of  young people (19-25 age group) </vt:lpstr>
      <vt:lpstr>Video Critical (14-16 age group) Creative Media Projects  (16 age group) </vt:lpstr>
      <vt:lpstr>Diversities  Research Summary Findings:</vt:lpstr>
      <vt:lpstr>Diversities  Research Summary Findings:</vt:lpstr>
      <vt:lpstr>Designers: Media Literacy</vt:lpstr>
      <vt:lpstr>Designers: Media Literacy</vt:lpstr>
      <vt:lpstr>Arising Issues</vt:lpstr>
      <vt:lpstr>Arising Issues</vt:lpstr>
      <vt:lpstr>Conclusion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Lifeworlds, Diversities and Media Literacy Designers  in Malaysia.</dc:title>
  <dc:creator>user</dc:creator>
  <cp:lastModifiedBy>DELL</cp:lastModifiedBy>
  <cp:revision>22</cp:revision>
  <dcterms:created xsi:type="dcterms:W3CDTF">2015-02-11T11:27:56Z</dcterms:created>
  <dcterms:modified xsi:type="dcterms:W3CDTF">2015-02-16T05:46:10Z</dcterms:modified>
</cp:coreProperties>
</file>