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21"/>
  </p:notesMasterIdLst>
  <p:handoutMasterIdLst>
    <p:handoutMasterId r:id="rId22"/>
  </p:handoutMasterIdLst>
  <p:sldIdLst>
    <p:sldId id="722" r:id="rId2"/>
    <p:sldId id="861" r:id="rId3"/>
    <p:sldId id="811" r:id="rId4"/>
    <p:sldId id="848" r:id="rId5"/>
    <p:sldId id="852" r:id="rId6"/>
    <p:sldId id="849" r:id="rId7"/>
    <p:sldId id="850" r:id="rId8"/>
    <p:sldId id="851" r:id="rId9"/>
    <p:sldId id="863" r:id="rId10"/>
    <p:sldId id="757" r:id="rId11"/>
    <p:sldId id="853" r:id="rId12"/>
    <p:sldId id="854" r:id="rId13"/>
    <p:sldId id="837" r:id="rId14"/>
    <p:sldId id="865" r:id="rId15"/>
    <p:sldId id="845" r:id="rId16"/>
    <p:sldId id="847" r:id="rId17"/>
    <p:sldId id="846" r:id="rId18"/>
    <p:sldId id="860" r:id="rId19"/>
    <p:sldId id="866" r:id="rId20"/>
  </p:sldIdLst>
  <p:sldSz cx="9144000" cy="6858000" type="screen4x3"/>
  <p:notesSz cx="7315200" cy="9601200"/>
  <p:defaultTextStyle>
    <a:defPPr>
      <a:defRPr lang="en-US"/>
    </a:defPPr>
    <a:lvl1pPr algn="l" rtl="0" eaLnBrk="0" fontAlgn="base" hangingPunct="0">
      <a:spcBef>
        <a:spcPct val="0"/>
      </a:spcBef>
      <a:spcAft>
        <a:spcPct val="0"/>
      </a:spcAft>
      <a:defRPr sz="1000" kern="1200">
        <a:solidFill>
          <a:schemeClr val="tx1"/>
        </a:solidFill>
        <a:latin typeface="Arial" charset="0"/>
        <a:ea typeface="+mn-ea"/>
        <a:cs typeface="Arial" charset="0"/>
      </a:defRPr>
    </a:lvl1pPr>
    <a:lvl2pPr marL="457200" algn="l" rtl="0" eaLnBrk="0" fontAlgn="base" hangingPunct="0">
      <a:spcBef>
        <a:spcPct val="0"/>
      </a:spcBef>
      <a:spcAft>
        <a:spcPct val="0"/>
      </a:spcAft>
      <a:defRPr sz="1000" kern="1200">
        <a:solidFill>
          <a:schemeClr val="tx1"/>
        </a:solidFill>
        <a:latin typeface="Arial" charset="0"/>
        <a:ea typeface="+mn-ea"/>
        <a:cs typeface="Arial" charset="0"/>
      </a:defRPr>
    </a:lvl2pPr>
    <a:lvl3pPr marL="914400" algn="l" rtl="0" eaLnBrk="0" fontAlgn="base" hangingPunct="0">
      <a:spcBef>
        <a:spcPct val="0"/>
      </a:spcBef>
      <a:spcAft>
        <a:spcPct val="0"/>
      </a:spcAft>
      <a:defRPr sz="10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0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000" kern="1200">
        <a:solidFill>
          <a:schemeClr val="tx1"/>
        </a:solidFill>
        <a:latin typeface="Arial" charset="0"/>
        <a:ea typeface="+mn-ea"/>
        <a:cs typeface="Arial" charset="0"/>
      </a:defRPr>
    </a:lvl5pPr>
    <a:lvl6pPr marL="2286000" algn="l" defTabSz="914400" rtl="0" eaLnBrk="1" latinLnBrk="0" hangingPunct="1">
      <a:defRPr sz="1000" kern="1200">
        <a:solidFill>
          <a:schemeClr val="tx1"/>
        </a:solidFill>
        <a:latin typeface="Arial" charset="0"/>
        <a:ea typeface="+mn-ea"/>
        <a:cs typeface="Arial" charset="0"/>
      </a:defRPr>
    </a:lvl6pPr>
    <a:lvl7pPr marL="2743200" algn="l" defTabSz="914400" rtl="0" eaLnBrk="1" latinLnBrk="0" hangingPunct="1">
      <a:defRPr sz="1000" kern="1200">
        <a:solidFill>
          <a:schemeClr val="tx1"/>
        </a:solidFill>
        <a:latin typeface="Arial" charset="0"/>
        <a:ea typeface="+mn-ea"/>
        <a:cs typeface="Arial" charset="0"/>
      </a:defRPr>
    </a:lvl7pPr>
    <a:lvl8pPr marL="3200400" algn="l" defTabSz="914400" rtl="0" eaLnBrk="1" latinLnBrk="0" hangingPunct="1">
      <a:defRPr sz="1000" kern="1200">
        <a:solidFill>
          <a:schemeClr val="tx1"/>
        </a:solidFill>
        <a:latin typeface="Arial" charset="0"/>
        <a:ea typeface="+mn-ea"/>
        <a:cs typeface="Arial" charset="0"/>
      </a:defRPr>
    </a:lvl8pPr>
    <a:lvl9pPr marL="3657600" algn="l" defTabSz="914400" rtl="0" eaLnBrk="1" latinLnBrk="0" hangingPunct="1">
      <a:defRPr sz="1000"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akiah" initials="Z"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3300"/>
    <a:srgbClr val="FFCC99"/>
    <a:srgbClr val="0033CC"/>
    <a:srgbClr val="000099"/>
    <a:srgbClr val="4D4D4D"/>
    <a:srgbClr val="CC0099"/>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21" autoAdjust="0"/>
    <p:restoredTop sz="94434" autoAdjust="0"/>
  </p:normalViewPr>
  <p:slideViewPr>
    <p:cSldViewPr>
      <p:cViewPr varScale="1">
        <p:scale>
          <a:sx n="92" d="100"/>
          <a:sy n="92" d="100"/>
        </p:scale>
        <p:origin x="-84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eaLnBrk="1" hangingPunct="1">
              <a:defRPr sz="1200">
                <a:latin typeface="Arial" charset="0"/>
                <a:cs typeface="Arial" charset="0"/>
              </a:defRPr>
            </a:lvl1pPr>
          </a:lstStyle>
          <a:p>
            <a:pPr>
              <a:defRPr/>
            </a:pPr>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eaLnBrk="1" hangingPunct="1">
              <a:defRPr sz="1200">
                <a:latin typeface="Arial" charset="0"/>
                <a:cs typeface="Arial" charset="0"/>
              </a:defRPr>
            </a:lvl1pPr>
          </a:lstStyle>
          <a:p>
            <a:pPr>
              <a:defRPr/>
            </a:pPr>
            <a:fld id="{AFBE148E-5644-4423-AF75-28DA58898BC3}" type="datetimeFigureOut">
              <a:rPr lang="en-US"/>
              <a:pPr>
                <a:defRPr/>
              </a:pPr>
              <a:t>2/26/2015</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eaLnBrk="1" hangingPunct="1">
              <a:defRPr sz="1200">
                <a:latin typeface="Arial" charset="0"/>
                <a:cs typeface="Arial" charset="0"/>
              </a:defRPr>
            </a:lvl1pPr>
          </a:lstStyle>
          <a:p>
            <a:pPr>
              <a:defRPr/>
            </a:pPr>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wrap="square" lIns="94851" tIns="47425" rIns="94851" bIns="47425"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47DF2014-883A-432D-B81A-41C9B3196B15}" type="slidenum">
              <a:rPr lang="en-US" altLang="en-US"/>
              <a:pPr>
                <a:defRPr/>
              </a:pPr>
              <a:t>‹#›</a:t>
            </a:fld>
            <a:endParaRPr lang="en-US" altLang="en-US"/>
          </a:p>
        </p:txBody>
      </p:sp>
    </p:spTree>
    <p:extLst>
      <p:ext uri="{BB962C8B-B14F-4D97-AF65-F5344CB8AC3E}">
        <p14:creationId xmlns:p14="http://schemas.microsoft.com/office/powerpoint/2010/main" val="6906873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3170583" cy="480388"/>
          </a:xfrm>
          <a:prstGeom prst="rect">
            <a:avLst/>
          </a:prstGeom>
          <a:noFill/>
          <a:ln>
            <a:noFill/>
          </a:ln>
          <a:extLst/>
        </p:spPr>
        <p:txBody>
          <a:bodyPr vert="horz" wrap="square" lIns="94828" tIns="47414" rIns="94828" bIns="47414" numCol="1" anchor="t"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23555" name="Rectangle 3"/>
          <p:cNvSpPr>
            <a:spLocks noGrp="1" noChangeArrowheads="1"/>
          </p:cNvSpPr>
          <p:nvPr>
            <p:ph type="dt" idx="1"/>
          </p:nvPr>
        </p:nvSpPr>
        <p:spPr bwMode="auto">
          <a:xfrm>
            <a:off x="4142962" y="0"/>
            <a:ext cx="3170583" cy="480388"/>
          </a:xfrm>
          <a:prstGeom prst="rect">
            <a:avLst/>
          </a:prstGeom>
          <a:noFill/>
          <a:ln>
            <a:noFill/>
          </a:ln>
          <a:extLst/>
        </p:spPr>
        <p:txBody>
          <a:bodyPr vert="horz" wrap="square" lIns="94828" tIns="47414" rIns="94828" bIns="47414" numCol="1" anchor="t" anchorCtr="0" compatLnSpc="1">
            <a:prstTxWarp prst="textNoShape">
              <a:avLst/>
            </a:prstTxWarp>
          </a:bodyPr>
          <a:lstStyle>
            <a:lvl1pPr algn="r" eaLnBrk="1" hangingPunct="1">
              <a:defRPr sz="1200">
                <a:latin typeface="Arial" charset="0"/>
                <a:cs typeface="Arial" charset="0"/>
              </a:defRPr>
            </a:lvl1pPr>
          </a:lstStyle>
          <a:p>
            <a:pPr>
              <a:defRPr/>
            </a:pPr>
            <a:fld id="{D7AD82B0-8BB5-4B72-A9D8-BF3C8CF68DF2}" type="datetimeFigureOut">
              <a:rPr lang="en-US"/>
              <a:pPr>
                <a:defRPr/>
              </a:pPr>
              <a:t>2/26/2015</a:t>
            </a:fld>
            <a:endParaRPr lang="en-US"/>
          </a:p>
        </p:txBody>
      </p:sp>
      <p:sp>
        <p:nvSpPr>
          <p:cNvPr id="15364"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7" name="Rectangle 5"/>
          <p:cNvSpPr>
            <a:spLocks noGrp="1" noChangeArrowheads="1"/>
          </p:cNvSpPr>
          <p:nvPr>
            <p:ph type="body" sz="quarter" idx="3"/>
          </p:nvPr>
        </p:nvSpPr>
        <p:spPr bwMode="auto">
          <a:xfrm>
            <a:off x="732183" y="4559587"/>
            <a:ext cx="5850835" cy="4321852"/>
          </a:xfrm>
          <a:prstGeom prst="rect">
            <a:avLst/>
          </a:prstGeom>
          <a:noFill/>
          <a:ln>
            <a:noFill/>
          </a:ln>
          <a:extLst/>
        </p:spPr>
        <p:txBody>
          <a:bodyPr vert="horz" wrap="square" lIns="94828" tIns="47414" rIns="94828" bIns="474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3558" name="Rectangle 6"/>
          <p:cNvSpPr>
            <a:spLocks noGrp="1" noChangeArrowheads="1"/>
          </p:cNvSpPr>
          <p:nvPr>
            <p:ph type="ftr" sz="quarter" idx="4"/>
          </p:nvPr>
        </p:nvSpPr>
        <p:spPr bwMode="auto">
          <a:xfrm>
            <a:off x="0" y="9120813"/>
            <a:ext cx="3170583" cy="478748"/>
          </a:xfrm>
          <a:prstGeom prst="rect">
            <a:avLst/>
          </a:prstGeom>
          <a:noFill/>
          <a:ln>
            <a:noFill/>
          </a:ln>
          <a:extLst/>
        </p:spPr>
        <p:txBody>
          <a:bodyPr vert="horz" wrap="square" lIns="94828" tIns="47414" rIns="94828" bIns="47414" numCol="1" anchor="b" anchorCtr="0" compatLnSpc="1">
            <a:prstTxWarp prst="textNoShape">
              <a:avLst/>
            </a:prstTxWarp>
          </a:bodyPr>
          <a:lstStyle>
            <a:lvl1pPr eaLnBrk="1" hangingPunct="1">
              <a:defRPr sz="1200">
                <a:latin typeface="Arial" charset="0"/>
                <a:cs typeface="Arial" charset="0"/>
              </a:defRPr>
            </a:lvl1pPr>
          </a:lstStyle>
          <a:p>
            <a:pPr>
              <a:defRPr/>
            </a:pPr>
            <a:endParaRPr lang="en-US"/>
          </a:p>
        </p:txBody>
      </p:sp>
      <p:sp>
        <p:nvSpPr>
          <p:cNvPr id="23559" name="Rectangle 7"/>
          <p:cNvSpPr>
            <a:spLocks noGrp="1" noChangeArrowheads="1"/>
          </p:cNvSpPr>
          <p:nvPr>
            <p:ph type="sldNum" sz="quarter" idx="5"/>
          </p:nvPr>
        </p:nvSpPr>
        <p:spPr bwMode="auto">
          <a:xfrm>
            <a:off x="4142962" y="9120813"/>
            <a:ext cx="3170583" cy="478748"/>
          </a:xfrm>
          <a:prstGeom prst="rect">
            <a:avLst/>
          </a:prstGeom>
          <a:noFill/>
          <a:ln>
            <a:noFill/>
          </a:ln>
          <a:extLst/>
        </p:spPr>
        <p:txBody>
          <a:bodyPr vert="horz" wrap="square" lIns="94828" tIns="47414" rIns="94828" bIns="47414"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EE90F23A-D6E5-4230-9545-0B936856A60B}" type="slidenum">
              <a:rPr lang="en-US" altLang="en-US"/>
              <a:pPr>
                <a:defRPr/>
              </a:pPr>
              <a:t>‹#›</a:t>
            </a:fld>
            <a:endParaRPr lang="en-US" altLang="en-US"/>
          </a:p>
        </p:txBody>
      </p:sp>
    </p:spTree>
    <p:extLst>
      <p:ext uri="{BB962C8B-B14F-4D97-AF65-F5344CB8AC3E}">
        <p14:creationId xmlns:p14="http://schemas.microsoft.com/office/powerpoint/2010/main" val="13566779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120766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794285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315777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801082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1106427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155681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295395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2621541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58781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314400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1762790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966947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2562623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1103461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ltLang="en-US" smtClean="0"/>
          </a:p>
        </p:txBody>
      </p:sp>
    </p:spTree>
    <p:extLst>
      <p:ext uri="{BB962C8B-B14F-4D97-AF65-F5344CB8AC3E}">
        <p14:creationId xmlns:p14="http://schemas.microsoft.com/office/powerpoint/2010/main" val="32966003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7543800" y="50800"/>
            <a:ext cx="1562100" cy="539750"/>
            <a:chOff x="4752" y="32"/>
            <a:chExt cx="984" cy="340"/>
          </a:xfrm>
        </p:grpSpPr>
        <p:pic>
          <p:nvPicPr>
            <p:cNvPr id="5" name="Picture 3" descr="Untitled-9.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752" y="96"/>
              <a:ext cx="912" cy="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9"/>
            <p:cNvSpPr txBox="1">
              <a:spLocks noChangeArrowheads="1"/>
            </p:cNvSpPr>
            <p:nvPr userDrawn="1"/>
          </p:nvSpPr>
          <p:spPr bwMode="auto">
            <a:xfrm>
              <a:off x="5544" y="32"/>
              <a:ext cx="192" cy="173"/>
            </a:xfrm>
            <a:prstGeom prst="rect">
              <a:avLst/>
            </a:prstGeom>
            <a:noFill/>
            <a:ln>
              <a:noFill/>
            </a:ln>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200" smtClean="0">
                  <a:solidFill>
                    <a:schemeClr val="bg1"/>
                  </a:solidFill>
                </a:rPr>
                <a:t>®</a:t>
              </a:r>
            </a:p>
          </p:txBody>
        </p:sp>
      </p:grpSp>
      <p:sp>
        <p:nvSpPr>
          <p:cNvPr id="16386" name="Rectangle 2"/>
          <p:cNvSpPr>
            <a:spLocks noGrp="1" noChangeArrowheads="1"/>
          </p:cNvSpPr>
          <p:nvPr>
            <p:ph type="ctrTitle"/>
          </p:nvPr>
        </p:nvSpPr>
        <p:spPr>
          <a:xfrm>
            <a:off x="685800" y="2130425"/>
            <a:ext cx="7772400" cy="1470025"/>
          </a:xfrm>
        </p:spPr>
        <p:txBody>
          <a:bodyPr/>
          <a:lstStyle>
            <a:lvl1pPr>
              <a:defRPr>
                <a:solidFill>
                  <a:schemeClr val="bg1"/>
                </a:solidFill>
              </a:defRPr>
            </a:lvl1pPr>
          </a:lstStyle>
          <a:p>
            <a:r>
              <a:rPr lang="en-US"/>
              <a:t>Click to edit Master title style</a:t>
            </a:r>
          </a:p>
        </p:txBody>
      </p:sp>
      <p:sp>
        <p:nvSpPr>
          <p:cNvPr id="16387"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a:t>Click to edit Master subtitle style</a:t>
            </a:r>
          </a:p>
        </p:txBody>
      </p:sp>
      <p:sp>
        <p:nvSpPr>
          <p:cNvPr id="7" name="Rectangle 6"/>
          <p:cNvSpPr>
            <a:spLocks noGrp="1" noChangeArrowheads="1"/>
          </p:cNvSpPr>
          <p:nvPr>
            <p:ph type="dt" sz="half" idx="10"/>
          </p:nvPr>
        </p:nvSpPr>
        <p:spPr>
          <a:xfrm>
            <a:off x="457200" y="6245225"/>
            <a:ext cx="2133600" cy="476250"/>
          </a:xfrm>
        </p:spPr>
        <p:txBody>
          <a:bodyPr/>
          <a:lstStyle>
            <a:lvl1pPr>
              <a:defRPr>
                <a:solidFill>
                  <a:schemeClr val="bg1"/>
                </a:solidFill>
              </a:defRPr>
            </a:lvl1pPr>
          </a:lstStyle>
          <a:p>
            <a:pPr>
              <a:defRPr/>
            </a:pPr>
            <a:endParaRPr lang="en-US"/>
          </a:p>
        </p:txBody>
      </p:sp>
      <p:sp>
        <p:nvSpPr>
          <p:cNvPr id="8" name="Rectangle 7"/>
          <p:cNvSpPr>
            <a:spLocks noGrp="1" noChangeArrowheads="1"/>
          </p:cNvSpPr>
          <p:nvPr>
            <p:ph type="ftr" sz="quarter" idx="11"/>
          </p:nvPr>
        </p:nvSpPr>
        <p:spPr>
          <a:xfrm>
            <a:off x="3124200" y="6245225"/>
            <a:ext cx="2895600" cy="476250"/>
          </a:xfrm>
        </p:spPr>
        <p:txBody>
          <a:bodyPr/>
          <a:lstStyle>
            <a:lvl1pPr>
              <a:defRPr>
                <a:solidFill>
                  <a:schemeClr val="bg1"/>
                </a:solidFill>
              </a:defRPr>
            </a:lvl1pPr>
          </a:lstStyle>
          <a:p>
            <a:pPr>
              <a:defRPr/>
            </a:pPr>
            <a:endParaRPr lang="en-US"/>
          </a:p>
        </p:txBody>
      </p:sp>
      <p:sp>
        <p:nvSpPr>
          <p:cNvPr id="9" name="Rectangle 8"/>
          <p:cNvSpPr>
            <a:spLocks noGrp="1" noChangeArrowheads="1"/>
          </p:cNvSpPr>
          <p:nvPr>
            <p:ph type="sldNum" sz="quarter" idx="12"/>
          </p:nvPr>
        </p:nvSpPr>
        <p:spPr>
          <a:xfrm>
            <a:off x="6553200" y="6245225"/>
            <a:ext cx="2133600" cy="476250"/>
          </a:xfrm>
        </p:spPr>
        <p:txBody>
          <a:bodyPr/>
          <a:lstStyle>
            <a:lvl1pPr>
              <a:defRPr>
                <a:solidFill>
                  <a:schemeClr val="bg1"/>
                </a:solidFill>
              </a:defRPr>
            </a:lvl1pPr>
          </a:lstStyle>
          <a:p>
            <a:pPr>
              <a:defRPr/>
            </a:pPr>
            <a:fld id="{9F2E93F0-ADC4-4E75-AB4C-6C0418FA6C61}" type="slidenum">
              <a:rPr lang="en-US" altLang="en-US"/>
              <a:pPr>
                <a:defRPr/>
              </a:pPr>
              <a:t>‹#›</a:t>
            </a:fld>
            <a:endParaRPr lang="en-US" altLang="en-US"/>
          </a:p>
        </p:txBody>
      </p:sp>
    </p:spTree>
    <p:extLst>
      <p:ext uri="{BB962C8B-B14F-4D97-AF65-F5344CB8AC3E}">
        <p14:creationId xmlns:p14="http://schemas.microsoft.com/office/powerpoint/2010/main" val="3656398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A72FDE-78BB-416F-9E65-F63600BA313A}" type="slidenum">
              <a:rPr lang="en-US" altLang="en-US"/>
              <a:pPr>
                <a:defRPr/>
              </a:pPr>
              <a:t>‹#›</a:t>
            </a:fld>
            <a:endParaRPr lang="en-US" altLang="en-US"/>
          </a:p>
        </p:txBody>
      </p:sp>
    </p:spTree>
    <p:extLst>
      <p:ext uri="{BB962C8B-B14F-4D97-AF65-F5344CB8AC3E}">
        <p14:creationId xmlns:p14="http://schemas.microsoft.com/office/powerpoint/2010/main" val="3001995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081379-FB05-4C8E-8C2D-4EDE63507414}" type="slidenum">
              <a:rPr lang="en-US" altLang="en-US"/>
              <a:pPr>
                <a:defRPr/>
              </a:pPr>
              <a:t>‹#›</a:t>
            </a:fld>
            <a:endParaRPr lang="en-US" altLang="en-US"/>
          </a:p>
        </p:txBody>
      </p:sp>
    </p:spTree>
    <p:extLst>
      <p:ext uri="{BB962C8B-B14F-4D97-AF65-F5344CB8AC3E}">
        <p14:creationId xmlns:p14="http://schemas.microsoft.com/office/powerpoint/2010/main" val="65308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mtClean="0"/>
              <a:t>Click to edit Master title style</a:t>
            </a:r>
            <a:endParaRPr lang="en-MY"/>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4" name="Content Placeholder 3"/>
          <p:cNvSpPr>
            <a:spLocks noGrp="1"/>
          </p:cNvSpPr>
          <p:nvPr>
            <p:ph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MY"/>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64CC42-CC3F-4B39-A3C6-CAAEB89D4BC4}" type="slidenum">
              <a:rPr lang="en-US" altLang="en-US"/>
              <a:pPr>
                <a:defRPr/>
              </a:pPr>
              <a:t>‹#›</a:t>
            </a:fld>
            <a:endParaRPr lang="en-US" altLang="en-US"/>
          </a:p>
        </p:txBody>
      </p:sp>
    </p:spTree>
    <p:extLst>
      <p:ext uri="{BB962C8B-B14F-4D97-AF65-F5344CB8AC3E}">
        <p14:creationId xmlns:p14="http://schemas.microsoft.com/office/powerpoint/2010/main" val="3949377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CA56A2-1800-4093-85E4-7E8EBCD5BF26}" type="slidenum">
              <a:rPr lang="en-US" altLang="en-US"/>
              <a:pPr>
                <a:defRPr/>
              </a:pPr>
              <a:t>‹#›</a:t>
            </a:fld>
            <a:endParaRPr lang="en-US" altLang="en-US"/>
          </a:p>
        </p:txBody>
      </p:sp>
    </p:spTree>
    <p:extLst>
      <p:ext uri="{BB962C8B-B14F-4D97-AF65-F5344CB8AC3E}">
        <p14:creationId xmlns:p14="http://schemas.microsoft.com/office/powerpoint/2010/main" val="3900585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68F9DC-F16C-442D-8FE0-DFD24BFEF727}" type="slidenum">
              <a:rPr lang="en-US" altLang="en-US"/>
              <a:pPr>
                <a:defRPr/>
              </a:pPr>
              <a:t>‹#›</a:t>
            </a:fld>
            <a:endParaRPr lang="en-US" altLang="en-US"/>
          </a:p>
        </p:txBody>
      </p:sp>
    </p:spTree>
    <p:extLst>
      <p:ext uri="{BB962C8B-B14F-4D97-AF65-F5344CB8AC3E}">
        <p14:creationId xmlns:p14="http://schemas.microsoft.com/office/powerpoint/2010/main" val="35143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D661E58-CAE5-40B9-92F0-91C98612CFAD}" type="slidenum">
              <a:rPr lang="en-US" altLang="en-US"/>
              <a:pPr>
                <a:defRPr/>
              </a:pPr>
              <a:t>‹#›</a:t>
            </a:fld>
            <a:endParaRPr lang="en-US" altLang="en-US"/>
          </a:p>
        </p:txBody>
      </p:sp>
    </p:spTree>
    <p:extLst>
      <p:ext uri="{BB962C8B-B14F-4D97-AF65-F5344CB8AC3E}">
        <p14:creationId xmlns:p14="http://schemas.microsoft.com/office/powerpoint/2010/main" val="72307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70B1E25-BF1F-4650-ABC8-986D590DE48E}" type="slidenum">
              <a:rPr lang="en-US" altLang="en-US"/>
              <a:pPr>
                <a:defRPr/>
              </a:pPr>
              <a:t>‹#›</a:t>
            </a:fld>
            <a:endParaRPr lang="en-US" altLang="en-US"/>
          </a:p>
        </p:txBody>
      </p:sp>
    </p:spTree>
    <p:extLst>
      <p:ext uri="{BB962C8B-B14F-4D97-AF65-F5344CB8AC3E}">
        <p14:creationId xmlns:p14="http://schemas.microsoft.com/office/powerpoint/2010/main" val="655857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E11901-85E5-4738-915A-B231AE89C237}" type="slidenum">
              <a:rPr lang="en-US" altLang="en-US"/>
              <a:pPr>
                <a:defRPr/>
              </a:pPr>
              <a:t>‹#›</a:t>
            </a:fld>
            <a:endParaRPr lang="en-US" altLang="en-US"/>
          </a:p>
        </p:txBody>
      </p:sp>
    </p:spTree>
    <p:extLst>
      <p:ext uri="{BB962C8B-B14F-4D97-AF65-F5344CB8AC3E}">
        <p14:creationId xmlns:p14="http://schemas.microsoft.com/office/powerpoint/2010/main" val="4214438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8EEE95D-50B5-41C0-BFFE-BB518F916CF2}" type="slidenum">
              <a:rPr lang="en-US" altLang="en-US"/>
              <a:pPr>
                <a:defRPr/>
              </a:pPr>
              <a:t>‹#›</a:t>
            </a:fld>
            <a:endParaRPr lang="en-US" altLang="en-US"/>
          </a:p>
        </p:txBody>
      </p:sp>
    </p:spTree>
    <p:extLst>
      <p:ext uri="{BB962C8B-B14F-4D97-AF65-F5344CB8AC3E}">
        <p14:creationId xmlns:p14="http://schemas.microsoft.com/office/powerpoint/2010/main" val="3014824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12F5CE-47B9-43BD-8AD0-F2A5BBCC3562}" type="slidenum">
              <a:rPr lang="en-US" altLang="en-US"/>
              <a:pPr>
                <a:defRPr/>
              </a:pPr>
              <a:t>‹#›</a:t>
            </a:fld>
            <a:endParaRPr lang="en-US" altLang="en-US"/>
          </a:p>
        </p:txBody>
      </p:sp>
    </p:spTree>
    <p:extLst>
      <p:ext uri="{BB962C8B-B14F-4D97-AF65-F5344CB8AC3E}">
        <p14:creationId xmlns:p14="http://schemas.microsoft.com/office/powerpoint/2010/main" val="3353973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A754660-C2A7-499C-B222-D323942E15EA}" type="slidenum">
              <a:rPr lang="en-US" altLang="en-US"/>
              <a:pPr>
                <a:defRPr/>
              </a:pPr>
              <a:t>‹#›</a:t>
            </a:fld>
            <a:endParaRPr lang="en-US" altLang="en-US"/>
          </a:p>
        </p:txBody>
      </p:sp>
    </p:spTree>
    <p:extLst>
      <p:ext uri="{BB962C8B-B14F-4D97-AF65-F5344CB8AC3E}">
        <p14:creationId xmlns:p14="http://schemas.microsoft.com/office/powerpoint/2010/main" val="384228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553200"/>
            <a:ext cx="2895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553200"/>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itchFamily="34" charset="0"/>
                <a:cs typeface="Arial" pitchFamily="34" charset="0"/>
              </a:defRPr>
            </a:lvl1pPr>
          </a:lstStyle>
          <a:p>
            <a:pPr>
              <a:defRPr/>
            </a:pPr>
            <a:fld id="{AB244508-EB24-45F2-BC74-1477053E181A}" type="slidenum">
              <a:rPr lang="en-US" altLang="en-US"/>
              <a:pPr>
                <a:defRPr/>
              </a:pPr>
              <a:t>‹#›</a:t>
            </a:fld>
            <a:endParaRPr lang="en-US" altLang="en-US"/>
          </a:p>
        </p:txBody>
      </p:sp>
      <p:sp>
        <p:nvSpPr>
          <p:cNvPr id="1031" name="Line 9"/>
          <p:cNvSpPr>
            <a:spLocks noChangeShapeType="1"/>
          </p:cNvSpPr>
          <p:nvPr/>
        </p:nvSpPr>
        <p:spPr bwMode="auto">
          <a:xfrm>
            <a:off x="457200" y="6477000"/>
            <a:ext cx="8229600" cy="0"/>
          </a:xfrm>
          <a:prstGeom prst="line">
            <a:avLst/>
          </a:prstGeom>
          <a:noFill/>
          <a:ln w="1270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2" name="Rectangle 10"/>
          <p:cNvSpPr>
            <a:spLocks noChangeArrowheads="1"/>
          </p:cNvSpPr>
          <p:nvPr/>
        </p:nvSpPr>
        <p:spPr bwMode="auto">
          <a:xfrm>
            <a:off x="457200" y="228600"/>
            <a:ext cx="8229600" cy="214313"/>
          </a:xfrm>
          <a:prstGeom prst="rect">
            <a:avLst/>
          </a:prstGeom>
          <a:solidFill>
            <a:srgbClr val="3366CC"/>
          </a:solidFill>
          <a:ln>
            <a:noFill/>
          </a:ln>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1800" smtClean="0"/>
          </a:p>
        </p:txBody>
      </p:sp>
      <p:grpSp>
        <p:nvGrpSpPr>
          <p:cNvPr id="1033" name="Group 12"/>
          <p:cNvGrpSpPr>
            <a:grpSpLocks/>
          </p:cNvGrpSpPr>
          <p:nvPr userDrawn="1"/>
        </p:nvGrpSpPr>
        <p:grpSpPr bwMode="auto">
          <a:xfrm>
            <a:off x="7086600" y="381000"/>
            <a:ext cx="1676400" cy="679450"/>
            <a:chOff x="4464" y="240"/>
            <a:chExt cx="1056" cy="428"/>
          </a:xfrm>
        </p:grpSpPr>
        <p:pic>
          <p:nvPicPr>
            <p:cNvPr id="1034" name="Picture 8" descr="mtouche_mobileRev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64" y="288"/>
              <a:ext cx="1008"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Oval 10"/>
            <p:cNvSpPr>
              <a:spLocks noChangeArrowheads="1"/>
            </p:cNvSpPr>
            <p:nvPr userDrawn="1"/>
          </p:nvSpPr>
          <p:spPr bwMode="auto">
            <a:xfrm>
              <a:off x="5328" y="288"/>
              <a:ext cx="144" cy="144"/>
            </a:xfrm>
            <a:prstGeom prst="ellipse">
              <a:avLst/>
            </a:prstGeom>
            <a:solidFill>
              <a:schemeClr val="bg1"/>
            </a:solidFill>
            <a:ln>
              <a:noFill/>
            </a:ln>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endParaRPr lang="en-MY" altLang="en-US" smtClean="0"/>
            </a:p>
          </p:txBody>
        </p:sp>
        <p:sp>
          <p:nvSpPr>
            <p:cNvPr id="1036" name="Text Box 11"/>
            <p:cNvSpPr txBox="1">
              <a:spLocks noChangeArrowheads="1"/>
            </p:cNvSpPr>
            <p:nvPr userDrawn="1"/>
          </p:nvSpPr>
          <p:spPr bwMode="auto">
            <a:xfrm>
              <a:off x="5280" y="240"/>
              <a:ext cx="240" cy="173"/>
            </a:xfrm>
            <a:prstGeom prst="rect">
              <a:avLst/>
            </a:prstGeom>
            <a:noFill/>
            <a:ln>
              <a:noFill/>
            </a:ln>
            <a:extLst/>
          </p:spPr>
          <p:txBody>
            <a:bodyPr>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1200" smtClean="0">
                  <a:solidFill>
                    <a:schemeClr val="tx2"/>
                  </a:solidFill>
                </a:rPr>
                <a:t>®</a:t>
              </a:r>
            </a:p>
          </p:txBody>
        </p:sp>
      </p:grpSp>
    </p:spTree>
  </p:cSld>
  <p:clrMap bg1="lt1" tx1="dk1" bg2="lt2" tx2="dk2" accent1="accent1" accent2="accent2" accent3="accent3" accent4="accent4" accent5="accent5" accent6="accent6" hlink="hlink" folHlink="folHlink"/>
  <p:sldLayoutIdLst>
    <p:sldLayoutId id="2147484196"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 id="2147484195" r:id="rId12"/>
  </p:sldLayoutIdLst>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cs typeface="Arial" charset="0"/>
        </a:defRPr>
      </a:lvl2pPr>
      <a:lvl3pPr algn="l" rtl="0" eaLnBrk="0" fontAlgn="base" hangingPunct="0">
        <a:spcBef>
          <a:spcPct val="0"/>
        </a:spcBef>
        <a:spcAft>
          <a:spcPct val="0"/>
        </a:spcAft>
        <a:defRPr sz="4000">
          <a:solidFill>
            <a:schemeClr val="tx2"/>
          </a:solidFill>
          <a:latin typeface="Arial" charset="0"/>
          <a:cs typeface="Arial" charset="0"/>
        </a:defRPr>
      </a:lvl3pPr>
      <a:lvl4pPr algn="l" rtl="0" eaLnBrk="0" fontAlgn="base" hangingPunct="0">
        <a:spcBef>
          <a:spcPct val="0"/>
        </a:spcBef>
        <a:spcAft>
          <a:spcPct val="0"/>
        </a:spcAft>
        <a:defRPr sz="4000">
          <a:solidFill>
            <a:schemeClr val="tx2"/>
          </a:solidFill>
          <a:latin typeface="Arial" charset="0"/>
          <a:cs typeface="Arial" charset="0"/>
        </a:defRPr>
      </a:lvl4pPr>
      <a:lvl5pPr algn="l" rtl="0" eaLnBrk="0" fontAlgn="base" hangingPunct="0">
        <a:spcBef>
          <a:spcPct val="0"/>
        </a:spcBef>
        <a:spcAft>
          <a:spcPct val="0"/>
        </a:spcAft>
        <a:defRPr sz="4000">
          <a:solidFill>
            <a:schemeClr val="tx2"/>
          </a:solidFill>
          <a:latin typeface="Arial" charset="0"/>
          <a:cs typeface="Arial" charset="0"/>
        </a:defRPr>
      </a:lvl5pPr>
      <a:lvl6pPr marL="457200" algn="l" rtl="0" eaLnBrk="0" fontAlgn="base" hangingPunct="0">
        <a:spcBef>
          <a:spcPct val="0"/>
        </a:spcBef>
        <a:spcAft>
          <a:spcPct val="0"/>
        </a:spcAft>
        <a:defRPr sz="4000">
          <a:solidFill>
            <a:schemeClr val="tx2"/>
          </a:solidFill>
          <a:latin typeface="Arial" charset="0"/>
          <a:cs typeface="Arial" charset="0"/>
        </a:defRPr>
      </a:lvl6pPr>
      <a:lvl7pPr marL="914400" algn="l" rtl="0" eaLnBrk="0" fontAlgn="base" hangingPunct="0">
        <a:spcBef>
          <a:spcPct val="0"/>
        </a:spcBef>
        <a:spcAft>
          <a:spcPct val="0"/>
        </a:spcAft>
        <a:defRPr sz="4000">
          <a:solidFill>
            <a:schemeClr val="tx2"/>
          </a:solidFill>
          <a:latin typeface="Arial" charset="0"/>
          <a:cs typeface="Arial" charset="0"/>
        </a:defRPr>
      </a:lvl7pPr>
      <a:lvl8pPr marL="1371600" algn="l" rtl="0" eaLnBrk="0" fontAlgn="base" hangingPunct="0">
        <a:spcBef>
          <a:spcPct val="0"/>
        </a:spcBef>
        <a:spcAft>
          <a:spcPct val="0"/>
        </a:spcAft>
        <a:defRPr sz="4000">
          <a:solidFill>
            <a:schemeClr val="tx2"/>
          </a:solidFill>
          <a:latin typeface="Arial" charset="0"/>
          <a:cs typeface="Arial" charset="0"/>
        </a:defRPr>
      </a:lvl8pPr>
      <a:lvl9pPr marL="1828800" algn="l" rtl="0" eaLnBrk="0" fontAlgn="base" hangingPunct="0">
        <a:spcBef>
          <a:spcPct val="0"/>
        </a:spcBef>
        <a:spcAft>
          <a:spcPct val="0"/>
        </a:spcAft>
        <a:defRPr sz="40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image" Target="../media/image35.png"/><Relationship Id="rId9" Type="http://schemas.openxmlformats.org/officeDocument/2006/relationships/image" Target="../media/image40.jpe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13.xml.rels><?xml version="1.0" encoding="UTF-8" standalone="yes"?>
<Relationships xmlns="http://schemas.openxmlformats.org/package/2006/relationships"><Relationship Id="rId8" Type="http://schemas.openxmlformats.org/officeDocument/2006/relationships/image" Target="../media/image49.jp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10" Type="http://schemas.openxmlformats.org/officeDocument/2006/relationships/image" Target="../media/image51.jpg"/><Relationship Id="rId4" Type="http://schemas.openxmlformats.org/officeDocument/2006/relationships/image" Target="../media/image45.png"/><Relationship Id="rId9" Type="http://schemas.openxmlformats.org/officeDocument/2006/relationships/image" Target="../media/image50.jpeg"/></Relationships>
</file>

<file path=ppt/slides/_rels/slide1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2.pn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4.png"/><Relationship Id="rId11" Type="http://schemas.openxmlformats.org/officeDocument/2006/relationships/image" Target="../media/image58.jpeg"/><Relationship Id="rId5" Type="http://schemas.openxmlformats.org/officeDocument/2006/relationships/image" Target="../media/image53.png"/><Relationship Id="rId10" Type="http://schemas.openxmlformats.org/officeDocument/2006/relationships/image" Target="../media/image57.png"/><Relationship Id="rId4" Type="http://schemas.microsoft.com/office/2007/relationships/hdphoto" Target="../media/hdphoto1.wdp"/><Relationship Id="rId9" Type="http://schemas.openxmlformats.org/officeDocument/2006/relationships/image" Target="../media/image56.png"/></Relationships>
</file>

<file path=ppt/slides/_rels/slide15.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59.jpeg"/><Relationship Id="rId7" Type="http://schemas.openxmlformats.org/officeDocument/2006/relationships/image" Target="../media/image6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jpeg"/></Relationships>
</file>

<file path=ppt/slides/_rels/slide16.xml.rels><?xml version="1.0" encoding="UTF-8" standalone="yes"?>
<Relationships xmlns="http://schemas.openxmlformats.org/package/2006/relationships"><Relationship Id="rId8" Type="http://schemas.openxmlformats.org/officeDocument/2006/relationships/image" Target="../media/image72.jpeg"/><Relationship Id="rId13" Type="http://schemas.openxmlformats.org/officeDocument/2006/relationships/image" Target="../media/image77.jpeg"/><Relationship Id="rId3" Type="http://schemas.openxmlformats.org/officeDocument/2006/relationships/image" Target="../media/image67.jpeg"/><Relationship Id="rId7" Type="http://schemas.openxmlformats.org/officeDocument/2006/relationships/image" Target="../media/image71.jpeg"/><Relationship Id="rId12" Type="http://schemas.openxmlformats.org/officeDocument/2006/relationships/image" Target="../media/image76.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0.jpeg"/><Relationship Id="rId11" Type="http://schemas.openxmlformats.org/officeDocument/2006/relationships/image" Target="../media/image75.jpeg"/><Relationship Id="rId5" Type="http://schemas.openxmlformats.org/officeDocument/2006/relationships/image" Target="../media/image69.png"/><Relationship Id="rId10" Type="http://schemas.openxmlformats.org/officeDocument/2006/relationships/image" Target="../media/image74.jpeg"/><Relationship Id="rId4" Type="http://schemas.openxmlformats.org/officeDocument/2006/relationships/image" Target="../media/image68.jpeg"/><Relationship Id="rId9" Type="http://schemas.openxmlformats.org/officeDocument/2006/relationships/image" Target="../media/image73.jpeg"/></Relationships>
</file>

<file path=ppt/slides/_rels/slide1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0.emf"/><Relationship Id="rId4"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hyperlink" Target="http://www.bloomberg.com/news/2013-11-26/malaysia-summons-singapore-commissioner-as-spying-claims-widen.html" TargetMode="External"/><Relationship Id="rId3" Type="http://schemas.openxmlformats.org/officeDocument/2006/relationships/image" Target="../media/image20.png"/><Relationship Id="rId7" Type="http://schemas.openxmlformats.org/officeDocument/2006/relationships/hyperlink" Target="http://www.reuters.com/article/2013/11/20/us-indonesia-australia-idUSBRE9AJ08L20131120"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www.reuters.com/article/2014/04/28/us-australia-chinahacking-idUSBREA3R00420140428"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 Id="rId9" Type="http://schemas.openxmlformats.org/officeDocument/2006/relationships/image" Target="../media/image29.jp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5" descr="bmpads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470400"/>
            <a:ext cx="3581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6" descr="shutterstock_103757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463800"/>
            <a:ext cx="3581400" cy="20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7" descr="qr2"/>
          <p:cNvPicPr>
            <a:picLocks noChangeAspect="1" noChangeArrowheads="1"/>
          </p:cNvPicPr>
          <p:nvPr/>
        </p:nvPicPr>
        <p:blipFill>
          <a:blip r:embed="rId4" cstate="print">
            <a:extLst>
              <a:ext uri="{28A0092B-C50C-407E-A947-70E740481C1C}">
                <a14:useLocalDpi xmlns:a14="http://schemas.microsoft.com/office/drawing/2010/main" val="0"/>
              </a:ext>
            </a:extLst>
          </a:blip>
          <a:srcRect l="5806" r="9375"/>
          <a:stretch>
            <a:fillRect/>
          </a:stretch>
        </p:blipFill>
        <p:spPr bwMode="auto">
          <a:xfrm>
            <a:off x="5562600" y="-8206"/>
            <a:ext cx="2090637" cy="2472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AutoShape 18"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MY" sz="4400">
              <a:solidFill>
                <a:srgbClr val="000000"/>
              </a:solidFill>
              <a:latin typeface="Calibri" pitchFamily="34" charset="0"/>
              <a:cs typeface="Calibri" pitchFamily="34" charset="0"/>
            </a:endParaRPr>
          </a:p>
        </p:txBody>
      </p:sp>
      <p:sp>
        <p:nvSpPr>
          <p:cNvPr id="15369" name="AutoShape 20"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MY" sz="4400">
              <a:solidFill>
                <a:srgbClr val="000000"/>
              </a:solidFill>
              <a:latin typeface="Calibri" pitchFamily="34" charset="0"/>
              <a:cs typeface="Calibri" pitchFamily="34" charset="0"/>
            </a:endParaRPr>
          </a:p>
        </p:txBody>
      </p:sp>
      <p:sp>
        <p:nvSpPr>
          <p:cNvPr id="15371" name="AutoShape 2" descr="data:image/jpeg;base64,/9j/4AAQSkZJRgABAQAAAQABAAD/2wCEAAkGBhQPERESERAQFRMPGBYXFRQVGRoXEhEWFhQhHhUYHhUaIyYgIyUjGRYdKzAsJigqLCwvHCoxNTwqQSYsLCkBCQoKDgwOGQ8PGiskHiQ0Ly0sLzQqLiwvNSs0LywxLCwuNSwpKSw1NDUsKi4sNjU1LjApKiw1NTAtKSwuNiwsNf/AABEIAEIAlAMBIgACEQEDEQH/xAAbAAEAAQUBAAAAAAAAAAAAAAAAAgEDBAUGB//EADYQAAEDAgQEBAQFAwUAAAAAAAEAAgMEERITITEFUXGRBiJBUhRhscEHMkKBoSMz8BZicpKy/8QAGQEBAAMBAQAAAAAAAAAAAAAAAAECBAMF/8QAJBEAAgICAAYCAwAAAAAAAAAAAAECEQMEEiExQWHBUfATQqH/2gAMAwEAAhEDEQA/APZY4xYaDYeg5KWWOQ7BI9h0H0UkBHLHIdgmWOQ7BSRARyxyHYJljkOwUkQEcsch2CZY5DsFJEBHLHIdgmWOQ7BSRARyxyHYJljkOwUlh8V4kKeMvO+zR7neipOcYRcpdEWhFzkox6suNnjMhjGHG0AkW2BV7LHIdgvPYayRjxPqSXHzejj+pvZd5Q1jZmNe3Z38H1Cw6e6thtNU/Rs29N4Kadr2Xssch2CZY5DsFJF6JhI5Y5DsEyxyHYKSIDDqmgEaDbl80VazcdPuVRAZUew6D6KSjHsOg+ikgCIiAItbP4kpo2Pe+pgayN5ic4vADZBuz/l8lGl8UUsrWujqoHNfIImkOFjKRcM6keiUDaIsNvF4SJiJo7UpImOIWhIbchx9LBQfx6nbFHOaiEQzFojkLgGPL/ygO21sgM9Fh1nF4YcebNGzLZmOxG2GPFbGflfRWeF+JKarLm09TBK5ouWseC4Dnh3slA2S5njvC555C4gCNn5QDdwb6nD6k8v2W7h4vC/ODZo3GmJE1nA5RAuQ7losPhni6jqniOCsp5HkEhjHguIG5A3NvkuGfXjnjwyuvB2w5pYZcUas07+P0T4RTtMvoG+Q4sfoet1coXu4aC+pfGyB5aCS7Z7jZth8z/mi2EHheJlU6p01Fw30Y8/md/m2q8k/EbxS7idVkQYnw05cGNaCc14HnksNwACB8gStMtDXyZYTxWuFfV0K6GTbnGePO0038f3r3PcYXvJdia0AflIN8Q6W0V1eefhN4z+Ji+EmdeaAeRx3liG37t+ll6GpnBwdMicHCVMIiKhQxKzcdPuVRVrNx0+5VEBlR7DoPopKMew6D6KSAIiIDzqo8HzZVTip3ve6vmqIXQ1AgniY9oAkY8gjFpbC7SytO8LcRnhhZK97THWMlZI8xGqiiERa573MGB7g8i25sNV0r6SsBf8A1bguvo/UNzSba2t5LWwket1fyKm8hDneYjA4yDLYywsCzW7t7kk3vurWQaCPgNW6iiofhoIy2UZ8uK8NTGw4y8tBx3meAHA6i53FlgxeBKh8HwNTHC+mFY2ZuW6zBBI15lYAfMMD3addNl1LKSsOC02Et1kc5weyRwJIwt9GEaEaGxFtRcwljriAQ6MExuaWB4PnLSRICW64XWHS5U2DkpvBvEDFXQSYZg2jNNSzYgHztMuNgeCdHNGhOxsttU8PrJ6imqm0eU7h8EzWh8kZkqZJIw1jLtJAYHC5Lj+y7iGUloLmlp5Ei/cKd1FijznhvgqspJXFvw8jKmmkgnLCWvdLhc6OZwfu4vcWm3ofksnw34WqYJOGOnhbIylphGAHND6KYswyONv7gcNNzh9Au+BRRYo5P8R6ip+FyaRhLqi7XyYg3LZbUAn1dt8hdaj8K/BPwrH1E4bnPuxrQQREwb67Xd9F31VTCRpa7Y/xyK5unqXUkjmkXHqPQ+1wXn7O/k1ZqMkvxy707T88/R3jN8DgjgvE3gqei4gJ+HhuG+awYg3KcT5mEH9J1/Y2XrnDql0sUb3sMbntBcwm+Ekai43Wj4VRmokMj9Wg3P8Aud6DoF0yvqbmbbi5zSUf1+a88xkm5JJ9giIthxMSs3HT7lUVazcdPuVRAZUew6D6KSjHsOg+ikgCIiA5KfgTC9zDVRhwkuWi4c4zSY2Nfrro027/ACSupIZMyP4tjRK1hwi+FsgeG4w7kcIb11W6f4eiL8z+oH3xXxk+bFcHCbt09NEd4dhLcJa4jC1hGI6hsmZ/7VrIo1lTSsu5vxMLcRixM1IBifbCddnO0N7a81YioKd2Nzqlhx6ta3RrLue8Yf1YdDtYHCei3P8ApyHzgNcBL/caD5ZBiLgCOQJO1t7JB4bhYRhD/Lt5idcssv8A9XdPXqsUaOHgcLzGY6zFhEIa1xOrA5xiaDobG5sdb21Jstp/pnzudmHDJmF8drsLnsDWuFzpYDodNjqs+HhMbHQuDTip4zGwk3IYbXB5/lH881mqLFFmiphFGyMWsxobyvYb2V5EUEhYHFeF54FiA5ux+XqFnouWbDDNBwmuTJTotU1OI2hrdm/z81dRFeMVFKK6IgIiKwMSs3HT7lUSs3HT7lEBaEp9x9PX5Kuc73HuiIBnO9x7pmu9x7oiAZzvce6Zzvce6IgGc73Humc73HuiIBnO9x7pnO9x7oiAZzvce6Zzvce6IgGc73Humc73HuiIBnO9x7pnO9x7oiAZzvce6Zzvce6IgLcsh01O33VERAf/2Q=="/>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a:solidFill>
                <a:srgbClr val="000000"/>
              </a:solidFill>
            </a:endParaRPr>
          </a:p>
        </p:txBody>
      </p:sp>
      <p:sp>
        <p:nvSpPr>
          <p:cNvPr id="27" name="AutoShape 12" descr="Z"/>
          <p:cNvSpPr>
            <a:spLocks noChangeAspect="1" noChangeArrowheads="1"/>
          </p:cNvSpPr>
          <p:nvPr/>
        </p:nvSpPr>
        <p:spPr bwMode="auto">
          <a:xfrm>
            <a:off x="4419600" y="220533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ms-MY" altLang="en-US">
              <a:latin typeface="Calibri" pitchFamily="34" charset="0"/>
              <a:cs typeface="Calibri" pitchFamily="34" charset="0"/>
            </a:endParaRPr>
          </a:p>
        </p:txBody>
      </p:sp>
      <p:sp>
        <p:nvSpPr>
          <p:cNvPr id="28" name="AutoShape 14" descr="Z"/>
          <p:cNvSpPr>
            <a:spLocks noChangeAspect="1" noChangeArrowheads="1"/>
          </p:cNvSpPr>
          <p:nvPr/>
        </p:nvSpPr>
        <p:spPr bwMode="auto">
          <a:xfrm>
            <a:off x="4419600" y="220533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ms-MY" altLang="en-US">
              <a:latin typeface="Calibri" pitchFamily="34" charset="0"/>
              <a:cs typeface="Calibri" pitchFamily="34" charset="0"/>
            </a:endParaRPr>
          </a:p>
        </p:txBody>
      </p:sp>
      <p:sp>
        <p:nvSpPr>
          <p:cNvPr id="30" name="AutoShape 18" descr="Z"/>
          <p:cNvSpPr>
            <a:spLocks noChangeAspect="1" noChangeArrowheads="1"/>
          </p:cNvSpPr>
          <p:nvPr/>
        </p:nvSpPr>
        <p:spPr bwMode="auto">
          <a:xfrm>
            <a:off x="4419600" y="220533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altLang="en-US">
              <a:latin typeface="Calibri" pitchFamily="34" charset="0"/>
              <a:cs typeface="Calibri" pitchFamily="34" charset="0"/>
            </a:endParaRPr>
          </a:p>
        </p:txBody>
      </p:sp>
      <p:sp>
        <p:nvSpPr>
          <p:cNvPr id="31" name="AutoShape 20" descr="Z"/>
          <p:cNvSpPr>
            <a:spLocks noChangeAspect="1" noChangeArrowheads="1"/>
          </p:cNvSpPr>
          <p:nvPr/>
        </p:nvSpPr>
        <p:spPr bwMode="auto">
          <a:xfrm>
            <a:off x="4419600" y="220533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altLang="en-US">
              <a:latin typeface="Calibri" pitchFamily="34" charset="0"/>
              <a:cs typeface="Calibri" pitchFamily="34" charset="0"/>
            </a:endParaRPr>
          </a:p>
        </p:txBody>
      </p:sp>
      <p:pic>
        <p:nvPicPr>
          <p:cNvPr id="2057" name="Picture 9" descr="http://www.techspot.com/articles-info/726/images/4m.jpg"/>
          <p:cNvPicPr>
            <a:picLocks noChangeAspect="1" noChangeArrowheads="1"/>
          </p:cNvPicPr>
          <p:nvPr/>
        </p:nvPicPr>
        <p:blipFill rotWithShape="1">
          <a:blip r:embed="rId5">
            <a:extLst>
              <a:ext uri="{28A0092B-C50C-407E-A947-70E740481C1C}">
                <a14:useLocalDpi xmlns:a14="http://schemas.microsoft.com/office/drawing/2010/main" val="0"/>
              </a:ext>
            </a:extLst>
          </a:blip>
          <a:srcRect l="29377" r="25042"/>
          <a:stretch/>
        </p:blipFill>
        <p:spPr bwMode="auto">
          <a:xfrm>
            <a:off x="7467600" y="0"/>
            <a:ext cx="1692322" cy="2475173"/>
          </a:xfrm>
          <a:prstGeom prst="rect">
            <a:avLst/>
          </a:prstGeom>
          <a:noFill/>
          <a:extLst>
            <a:ext uri="{909E8E84-426E-40DD-AFC4-6F175D3DCCD1}">
              <a14:hiddenFill xmlns:a14="http://schemas.microsoft.com/office/drawing/2010/main">
                <a:solidFill>
                  <a:srgbClr val="FFFFFF"/>
                </a:solidFill>
              </a14:hiddenFill>
            </a:ext>
          </a:extLst>
        </p:spPr>
      </p:pic>
      <p:sp>
        <p:nvSpPr>
          <p:cNvPr id="40" name="AutoShape 18"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MY" sz="4400">
              <a:solidFill>
                <a:srgbClr val="000000"/>
              </a:solidFill>
              <a:latin typeface="Calibri" pitchFamily="34" charset="0"/>
              <a:cs typeface="Calibri" pitchFamily="34" charset="0"/>
            </a:endParaRPr>
          </a:p>
        </p:txBody>
      </p:sp>
      <p:sp>
        <p:nvSpPr>
          <p:cNvPr id="41" name="AutoShape 20" descr="Z"/>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MY" sz="4400">
              <a:solidFill>
                <a:srgbClr val="000000"/>
              </a:solidFill>
              <a:latin typeface="Calibri" pitchFamily="34" charset="0"/>
              <a:cs typeface="Calibri" pitchFamily="34" charset="0"/>
            </a:endParaRPr>
          </a:p>
        </p:txBody>
      </p:sp>
      <p:sp>
        <p:nvSpPr>
          <p:cNvPr id="47" name="TextBox 2"/>
          <p:cNvSpPr txBox="1">
            <a:spLocks noChangeArrowheads="1"/>
          </p:cNvSpPr>
          <p:nvPr/>
        </p:nvSpPr>
        <p:spPr bwMode="auto">
          <a:xfrm>
            <a:off x="-15069" y="3491042"/>
            <a:ext cx="5546678"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2800" b="1" dirty="0" smtClean="0">
                <a:solidFill>
                  <a:schemeClr val="bg1"/>
                </a:solidFill>
                <a:latin typeface="Calibri" pitchFamily="34" charset="0"/>
                <a:cs typeface="Calibri" pitchFamily="34" charset="0"/>
              </a:rPr>
              <a:t>Privacy &amp; Security </a:t>
            </a:r>
          </a:p>
          <a:p>
            <a:pPr algn="ctr" eaLnBrk="1" hangingPunct="1"/>
            <a:r>
              <a:rPr lang="en-US" altLang="en-US" sz="2800" b="1" dirty="0" smtClean="0">
                <a:solidFill>
                  <a:schemeClr val="bg1"/>
                </a:solidFill>
                <a:latin typeface="Calibri" pitchFamily="34" charset="0"/>
                <a:cs typeface="Calibri" pitchFamily="34" charset="0"/>
              </a:rPr>
              <a:t>Challenges In </a:t>
            </a:r>
          </a:p>
          <a:p>
            <a:pPr algn="ctr" eaLnBrk="1" hangingPunct="1"/>
            <a:r>
              <a:rPr lang="en-US" altLang="en-US" sz="2800" b="1" dirty="0" smtClean="0">
                <a:solidFill>
                  <a:schemeClr val="bg1"/>
                </a:solidFill>
                <a:latin typeface="Calibri" pitchFamily="34" charset="0"/>
                <a:cs typeface="Calibri" pitchFamily="34" charset="0"/>
              </a:rPr>
              <a:t>Mobile Communications </a:t>
            </a:r>
            <a:endParaRPr lang="en-US" altLang="en-US" sz="2800" b="1" dirty="0" smtClean="0">
              <a:solidFill>
                <a:srgbClr val="FFC000"/>
              </a:solidFill>
              <a:latin typeface="Calibri" pitchFamily="34" charset="0"/>
              <a:cs typeface="Calibri" pitchFamily="34" charset="0"/>
            </a:endParaRPr>
          </a:p>
          <a:p>
            <a:pPr algn="ctr" eaLnBrk="1" hangingPunct="1"/>
            <a:endParaRPr lang="en-US" altLang="en-US" sz="800" b="1" dirty="0" smtClean="0">
              <a:solidFill>
                <a:schemeClr val="bg1"/>
              </a:solidFill>
              <a:latin typeface="Calibri" pitchFamily="34" charset="0"/>
              <a:cs typeface="Calibri" pitchFamily="34" charset="0"/>
            </a:endParaRPr>
          </a:p>
          <a:p>
            <a:pPr algn="ctr" eaLnBrk="1" hangingPunct="1"/>
            <a:r>
              <a:rPr lang="en-US" altLang="en-US" sz="1800" b="1" i="1" dirty="0" smtClean="0">
                <a:solidFill>
                  <a:schemeClr val="bg1"/>
                </a:solidFill>
                <a:latin typeface="Calibri" pitchFamily="34" charset="0"/>
                <a:cs typeface="Calibri" pitchFamily="34" charset="0"/>
              </a:rPr>
              <a:t>17 </a:t>
            </a:r>
            <a:r>
              <a:rPr lang="en-US" altLang="en-US" sz="1800" b="1" i="1" dirty="0">
                <a:solidFill>
                  <a:schemeClr val="bg1"/>
                </a:solidFill>
                <a:latin typeface="Calibri" pitchFamily="34" charset="0"/>
                <a:cs typeface="Calibri" pitchFamily="34" charset="0"/>
              </a:rPr>
              <a:t>February 2015</a:t>
            </a:r>
          </a:p>
        </p:txBody>
      </p:sp>
      <p:sp>
        <p:nvSpPr>
          <p:cNvPr id="48" name="AutoShape 12" descr="Z"/>
          <p:cNvSpPr>
            <a:spLocks noChangeAspect="1" noChangeArrowheads="1"/>
          </p:cNvSpPr>
          <p:nvPr/>
        </p:nvSpPr>
        <p:spPr bwMode="auto">
          <a:xfrm>
            <a:off x="4419600" y="220533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ms-MY" altLang="en-US">
              <a:latin typeface="Calibri" pitchFamily="34" charset="0"/>
              <a:cs typeface="Calibri" pitchFamily="34" charset="0"/>
            </a:endParaRPr>
          </a:p>
        </p:txBody>
      </p:sp>
      <p:sp>
        <p:nvSpPr>
          <p:cNvPr id="49" name="AutoShape 14" descr="Z"/>
          <p:cNvSpPr>
            <a:spLocks noChangeAspect="1" noChangeArrowheads="1"/>
          </p:cNvSpPr>
          <p:nvPr/>
        </p:nvSpPr>
        <p:spPr bwMode="auto">
          <a:xfrm>
            <a:off x="4419600" y="220533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ms-MY" altLang="en-US">
              <a:latin typeface="Calibri" pitchFamily="34" charset="0"/>
              <a:cs typeface="Calibri" pitchFamily="34" charset="0"/>
            </a:endParaRPr>
          </a:p>
        </p:txBody>
      </p:sp>
      <p:sp>
        <p:nvSpPr>
          <p:cNvPr id="50" name="AutoShape 18" descr="Z"/>
          <p:cNvSpPr>
            <a:spLocks noChangeAspect="1" noChangeArrowheads="1"/>
          </p:cNvSpPr>
          <p:nvPr/>
        </p:nvSpPr>
        <p:spPr bwMode="auto">
          <a:xfrm>
            <a:off x="4419600" y="220533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altLang="en-US">
              <a:latin typeface="Calibri" pitchFamily="34" charset="0"/>
              <a:cs typeface="Calibri" pitchFamily="34" charset="0"/>
            </a:endParaRPr>
          </a:p>
        </p:txBody>
      </p:sp>
      <p:sp>
        <p:nvSpPr>
          <p:cNvPr id="51" name="AutoShape 20" descr="Z"/>
          <p:cNvSpPr>
            <a:spLocks noChangeAspect="1" noChangeArrowheads="1"/>
          </p:cNvSpPr>
          <p:nvPr/>
        </p:nvSpPr>
        <p:spPr bwMode="auto">
          <a:xfrm>
            <a:off x="4419600" y="220533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altLang="en-US">
              <a:latin typeface="Calibri" pitchFamily="34" charset="0"/>
              <a:cs typeface="Calibri" pitchFamily="34" charset="0"/>
            </a:endParaRPr>
          </a:p>
        </p:txBody>
      </p:sp>
      <p:pic>
        <p:nvPicPr>
          <p:cNvPr id="52" name="Picture 14" descr="Picture2 cop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8940" y="6167671"/>
            <a:ext cx="1798660" cy="479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6387" y="1389043"/>
            <a:ext cx="1615270" cy="952500"/>
          </a:xfrm>
          <a:prstGeom prst="rect">
            <a:avLst/>
          </a:prstGeom>
        </p:spPr>
      </p:pic>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74785" y="1389043"/>
            <a:ext cx="1615271" cy="952500"/>
          </a:xfrm>
          <a:prstGeom prst="rect">
            <a:avLst/>
          </a:prstGeom>
        </p:spPr>
      </p:pic>
    </p:spTree>
    <p:extLst>
      <p:ext uri="{BB962C8B-B14F-4D97-AF65-F5344CB8AC3E}">
        <p14:creationId xmlns:p14="http://schemas.microsoft.com/office/powerpoint/2010/main" val="21426244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4"/>
          <p:cNvSpPr txBox="1">
            <a:spLocks noChangeArrowheads="1"/>
          </p:cNvSpPr>
          <p:nvPr/>
        </p:nvSpPr>
        <p:spPr bwMode="auto">
          <a:xfrm>
            <a:off x="457200" y="4186238"/>
            <a:ext cx="5181600" cy="461665"/>
          </a:xfrm>
          <a:prstGeom prst="rect">
            <a:avLst/>
          </a:prstGeom>
          <a:noFill/>
          <a:ln w="9525">
            <a:noFill/>
            <a:miter lim="800000"/>
            <a:headEnd/>
            <a:tailEnd/>
          </a:ln>
        </p:spPr>
        <p:txBody>
          <a:bodyPr wrap="square">
            <a:spAutoFit/>
          </a:bodyPr>
          <a:lstStyle/>
          <a:p>
            <a:r>
              <a:rPr lang="en-US" altLang="en-US" sz="2400" b="1" dirty="0">
                <a:solidFill>
                  <a:schemeClr val="bg1"/>
                </a:solidFill>
                <a:latin typeface="Calibri" pitchFamily="34" charset="0"/>
              </a:rPr>
              <a:t>mTouche: </a:t>
            </a:r>
            <a:r>
              <a:rPr lang="en-US" altLang="en-US" sz="2400" b="1" dirty="0" smtClean="0">
                <a:solidFill>
                  <a:schemeClr val="bg1"/>
                </a:solidFill>
                <a:latin typeface="Calibri" pitchFamily="34" charset="0"/>
              </a:rPr>
              <a:t>An Overview</a:t>
            </a:r>
            <a:endParaRPr lang="en-US" altLang="en-US" sz="2400" b="1" dirty="0">
              <a:solidFill>
                <a:srgbClr val="FF9900"/>
              </a:solidFill>
              <a:latin typeface="Calibri" pitchFamily="34" charset="0"/>
            </a:endParaRPr>
          </a:p>
        </p:txBody>
      </p:sp>
      <p:cxnSp>
        <p:nvCxnSpPr>
          <p:cNvPr id="3" name="Straight Connector 2"/>
          <p:cNvCxnSpPr/>
          <p:nvPr/>
        </p:nvCxnSpPr>
        <p:spPr>
          <a:xfrm>
            <a:off x="457200" y="4648200"/>
            <a:ext cx="4800600"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64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91353"/>
            <a:ext cx="7010400" cy="1143000"/>
          </a:xfrm>
        </p:spPr>
        <p:txBody>
          <a:bodyPr/>
          <a:lstStyle/>
          <a:p>
            <a:r>
              <a:rPr lang="en-US" altLang="en-US" sz="2200" b="1" dirty="0" smtClean="0">
                <a:latin typeface="Calibri" pitchFamily="34" charset="0"/>
                <a:cs typeface="Calibri" pitchFamily="34" charset="0"/>
              </a:rPr>
              <a:t>mTouche: Overview</a:t>
            </a:r>
            <a:endParaRPr lang="en-US" altLang="en-US" sz="1200" b="1" dirty="0" smtClean="0">
              <a:latin typeface="Calibri" pitchFamily="34" charset="0"/>
              <a:cs typeface="Calibri" pitchFamily="34" charset="0"/>
            </a:endParaRPr>
          </a:p>
        </p:txBody>
      </p:sp>
      <p:sp>
        <p:nvSpPr>
          <p:cNvPr id="11" name="Rectangle 1"/>
          <p:cNvSpPr>
            <a:spLocks noChangeArrowheads="1"/>
          </p:cNvSpPr>
          <p:nvPr/>
        </p:nvSpPr>
        <p:spPr bwMode="auto">
          <a:xfrm>
            <a:off x="457200" y="1121335"/>
            <a:ext cx="8229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1400" dirty="0">
                <a:latin typeface="Calibri" panose="020F0502020204030204" pitchFamily="34" charset="0"/>
              </a:rPr>
              <a:t>Established in </a:t>
            </a:r>
            <a:r>
              <a:rPr lang="en-US" altLang="en-US" sz="1400" dirty="0" smtClean="0">
                <a:latin typeface="Calibri" panose="020F0502020204030204" pitchFamily="34" charset="0"/>
              </a:rPr>
              <a:t>2002. </a:t>
            </a:r>
            <a:r>
              <a:rPr lang="en-US" altLang="en-US" sz="1400" dirty="0">
                <a:latin typeface="Calibri" panose="020F0502020204030204" pitchFamily="34" charset="0"/>
              </a:rPr>
              <a:t>A</a:t>
            </a:r>
            <a:r>
              <a:rPr lang="en-US" altLang="en-US" sz="1400" dirty="0" smtClean="0">
                <a:latin typeface="Calibri" panose="020F0502020204030204" pitchFamily="34" charset="0"/>
              </a:rPr>
              <a:t> </a:t>
            </a:r>
            <a:r>
              <a:rPr lang="en-US" altLang="en-US" sz="1400" dirty="0">
                <a:latin typeface="Calibri" panose="020F0502020204030204" pitchFamily="34" charset="0"/>
              </a:rPr>
              <a:t>MSC status company listed on the ACE </a:t>
            </a:r>
            <a:r>
              <a:rPr lang="en-US" altLang="en-US" sz="1400" dirty="0" smtClean="0">
                <a:latin typeface="Calibri" panose="020F0502020204030204" pitchFamily="34" charset="0"/>
              </a:rPr>
              <a:t>Market Bursa </a:t>
            </a:r>
            <a:r>
              <a:rPr lang="en-US" altLang="en-US" sz="1400" dirty="0">
                <a:latin typeface="Calibri" panose="020F0502020204030204" pitchFamily="34" charset="0"/>
              </a:rPr>
              <a:t>Malaysia</a:t>
            </a:r>
          </a:p>
          <a:p>
            <a:pPr algn="just">
              <a:spcBef>
                <a:spcPct val="0"/>
              </a:spcBef>
              <a:buFontTx/>
              <a:buNone/>
            </a:pPr>
            <a:endParaRPr lang="en-US" altLang="en-US" sz="800" dirty="0">
              <a:latin typeface="Calibri" panose="020F0502020204030204" pitchFamily="34" charset="0"/>
            </a:endParaRPr>
          </a:p>
          <a:p>
            <a:pPr algn="just">
              <a:spcBef>
                <a:spcPct val="0"/>
              </a:spcBef>
              <a:buFontTx/>
              <a:buNone/>
            </a:pPr>
            <a:r>
              <a:rPr lang="en-US" altLang="en-US" sz="1400" dirty="0" smtClean="0">
                <a:latin typeface="Calibri" panose="020F0502020204030204" pitchFamily="34" charset="0"/>
              </a:rPr>
              <a:t>Focuses </a:t>
            </a:r>
            <a:r>
              <a:rPr lang="en-US" altLang="en-US" sz="1400" dirty="0">
                <a:latin typeface="Calibri" panose="020F0502020204030204" pitchFamily="34" charset="0"/>
              </a:rPr>
              <a:t>on the provision of mobile value-added services to more than 40 Mobile Network Operators reaching out to more than 600 million subscribers</a:t>
            </a:r>
          </a:p>
          <a:p>
            <a:pPr algn="just">
              <a:spcBef>
                <a:spcPct val="0"/>
              </a:spcBef>
              <a:buFontTx/>
              <a:buNone/>
            </a:pPr>
            <a:endParaRPr lang="en-US" altLang="en-US" sz="800" dirty="0">
              <a:latin typeface="Calibri" panose="020F0502020204030204" pitchFamily="34" charset="0"/>
            </a:endParaRPr>
          </a:p>
          <a:p>
            <a:pPr algn="just">
              <a:spcBef>
                <a:spcPct val="0"/>
              </a:spcBef>
              <a:buFontTx/>
              <a:buNone/>
            </a:pPr>
            <a:r>
              <a:rPr lang="en-US" altLang="en-US" sz="1400" dirty="0">
                <a:latin typeface="Calibri" panose="020F0502020204030204" pitchFamily="34" charset="0"/>
              </a:rPr>
              <a:t>O</a:t>
            </a:r>
            <a:r>
              <a:rPr lang="en-US" altLang="en-US" sz="1400" dirty="0" smtClean="0">
                <a:latin typeface="Calibri" panose="020F0502020204030204" pitchFamily="34" charset="0"/>
              </a:rPr>
              <a:t>perations in </a:t>
            </a:r>
            <a:r>
              <a:rPr lang="en-US" altLang="en-US" sz="1400" dirty="0">
                <a:latin typeface="Calibri" panose="020F0502020204030204" pitchFamily="34" charset="0"/>
              </a:rPr>
              <a:t>Malaysia, Singapore, Indonesia, Thailand, </a:t>
            </a:r>
            <a:r>
              <a:rPr lang="en-US" altLang="en-US" sz="1400" dirty="0" smtClean="0">
                <a:latin typeface="Calibri" panose="020F0502020204030204" pitchFamily="34" charset="0"/>
              </a:rPr>
              <a:t>Vietnam, Cambodia dan Hong Kong</a:t>
            </a:r>
            <a:endParaRPr lang="en-US" altLang="en-US" sz="1400" dirty="0">
              <a:latin typeface="Calibri" panose="020F0502020204030204" pitchFamily="34" charset="0"/>
            </a:endParaRPr>
          </a:p>
        </p:txBody>
      </p:sp>
      <p:pic>
        <p:nvPicPr>
          <p:cNvPr id="12" name="Picture 2" descr="BlankMap-Asia"/>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blip>
          <a:srcRect/>
          <a:stretch>
            <a:fillRect/>
          </a:stretch>
        </p:blipFill>
        <p:spPr bwMode="auto">
          <a:xfrm>
            <a:off x="2442055" y="2391571"/>
            <a:ext cx="4315006" cy="2103413"/>
          </a:xfrm>
          <a:prstGeom prst="rect">
            <a:avLst/>
          </a:prstGeom>
          <a:noFill/>
          <a:ln w="9525">
            <a:noFill/>
            <a:miter lim="800000"/>
            <a:headEnd/>
            <a:tailEnd/>
          </a:ln>
        </p:spPr>
      </p:pic>
      <p:cxnSp>
        <p:nvCxnSpPr>
          <p:cNvPr id="13" name="Straight Connector 12"/>
          <p:cNvCxnSpPr>
            <a:endCxn id="22" idx="1"/>
          </p:cNvCxnSpPr>
          <p:nvPr/>
        </p:nvCxnSpPr>
        <p:spPr>
          <a:xfrm>
            <a:off x="2639532" y="2885448"/>
            <a:ext cx="1722247" cy="106867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1"/>
            <a:endCxn id="22" idx="1"/>
          </p:cNvCxnSpPr>
          <p:nvPr/>
        </p:nvCxnSpPr>
        <p:spPr>
          <a:xfrm>
            <a:off x="2442055" y="3443278"/>
            <a:ext cx="1919724" cy="51084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endCxn id="22" idx="1"/>
          </p:cNvCxnSpPr>
          <p:nvPr/>
        </p:nvCxnSpPr>
        <p:spPr>
          <a:xfrm>
            <a:off x="2760838" y="3925831"/>
            <a:ext cx="1600941" cy="282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25" idx="1"/>
            <a:endCxn id="22" idx="3"/>
          </p:cNvCxnSpPr>
          <p:nvPr/>
        </p:nvCxnSpPr>
        <p:spPr>
          <a:xfrm flipH="1">
            <a:off x="4955853" y="3909995"/>
            <a:ext cx="1365098" cy="4412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26" idx="1"/>
            <a:endCxn id="22" idx="3"/>
          </p:cNvCxnSpPr>
          <p:nvPr/>
        </p:nvCxnSpPr>
        <p:spPr>
          <a:xfrm flipH="1">
            <a:off x="4955853" y="3483540"/>
            <a:ext cx="1391216" cy="470581"/>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22" name="Picture 23" descr="http://www.rspo.org/file/malaysia_flagCirc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1779" y="3788735"/>
            <a:ext cx="594074" cy="330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17"/>
          <p:cNvSpPr>
            <a:spLocks noChangeArrowheads="1"/>
          </p:cNvSpPr>
          <p:nvPr/>
        </p:nvSpPr>
        <p:spPr bwMode="auto">
          <a:xfrm>
            <a:off x="6935986" y="3330534"/>
            <a:ext cx="7217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b="1" dirty="0">
                <a:solidFill>
                  <a:srgbClr val="002060"/>
                </a:solidFill>
                <a:latin typeface="Calibri" panose="020F0502020204030204" pitchFamily="34" charset="0"/>
              </a:rPr>
              <a:t>Vietnam</a:t>
            </a:r>
          </a:p>
        </p:txBody>
      </p:sp>
      <p:sp>
        <p:nvSpPr>
          <p:cNvPr id="24" name="Rectangle 20"/>
          <p:cNvSpPr>
            <a:spLocks noChangeArrowheads="1"/>
          </p:cNvSpPr>
          <p:nvPr/>
        </p:nvSpPr>
        <p:spPr bwMode="auto">
          <a:xfrm>
            <a:off x="6898393" y="2740850"/>
            <a:ext cx="94069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200" b="1" dirty="0">
                <a:solidFill>
                  <a:srgbClr val="002060"/>
                </a:solidFill>
                <a:latin typeface="Calibri" panose="020F0502020204030204" pitchFamily="34" charset="0"/>
              </a:rPr>
              <a:t>Hong Kong</a:t>
            </a:r>
          </a:p>
        </p:txBody>
      </p:sp>
      <p:pic>
        <p:nvPicPr>
          <p:cNvPr id="25" name="Picture 14" descr="ANd9GcRfr2Q3OLYDjv-albqXNL7nLogXsXVp0IwUVLQ817DrgI4LykxD9Q"/>
          <p:cNvPicPr>
            <a:picLocks noChangeAspect="1" noChangeArrowheads="1"/>
          </p:cNvPicPr>
          <p:nvPr/>
        </p:nvPicPr>
        <p:blipFill>
          <a:blip r:embed="rId5"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6320951" y="3757303"/>
            <a:ext cx="544568" cy="30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1"/>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47069" y="3334838"/>
            <a:ext cx="588917" cy="297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3" descr="worldflags_pop-20110830233914-00037"/>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8182" t="18182" r="18182" b="18182"/>
          <a:stretch>
            <a:fillRect/>
          </a:stretch>
        </p:blipFill>
        <p:spPr bwMode="auto">
          <a:xfrm>
            <a:off x="6406876" y="2733119"/>
            <a:ext cx="542505" cy="304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6"/>
          <p:cNvSpPr>
            <a:spLocks noChangeArrowheads="1"/>
          </p:cNvSpPr>
          <p:nvPr/>
        </p:nvSpPr>
        <p:spPr bwMode="auto">
          <a:xfrm>
            <a:off x="1097119" y="3285257"/>
            <a:ext cx="9005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b="1" dirty="0">
                <a:solidFill>
                  <a:srgbClr val="002060"/>
                </a:solidFill>
                <a:latin typeface="Calibri" panose="020F0502020204030204" pitchFamily="34" charset="0"/>
              </a:rPr>
              <a:t>Singapore</a:t>
            </a:r>
          </a:p>
        </p:txBody>
      </p:sp>
      <p:sp>
        <p:nvSpPr>
          <p:cNvPr id="29" name="Rectangle 9"/>
          <p:cNvSpPr>
            <a:spLocks noChangeArrowheads="1"/>
          </p:cNvSpPr>
          <p:nvPr/>
        </p:nvSpPr>
        <p:spPr bwMode="auto">
          <a:xfrm>
            <a:off x="1274255" y="3790425"/>
            <a:ext cx="88538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b="1" dirty="0">
                <a:solidFill>
                  <a:srgbClr val="002060"/>
                </a:solidFill>
                <a:latin typeface="Calibri" panose="020F0502020204030204" pitchFamily="34" charset="0"/>
              </a:rPr>
              <a:t>Indonesia</a:t>
            </a:r>
          </a:p>
        </p:txBody>
      </p:sp>
      <p:sp>
        <p:nvSpPr>
          <p:cNvPr id="30" name="Rectangle 12"/>
          <p:cNvSpPr>
            <a:spLocks noChangeArrowheads="1"/>
          </p:cNvSpPr>
          <p:nvPr/>
        </p:nvSpPr>
        <p:spPr bwMode="auto">
          <a:xfrm>
            <a:off x="1316448" y="2726804"/>
            <a:ext cx="8009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b="1" dirty="0">
                <a:solidFill>
                  <a:srgbClr val="002060"/>
                </a:solidFill>
                <a:latin typeface="Calibri" panose="020F0502020204030204" pitchFamily="34" charset="0"/>
              </a:rPr>
              <a:t>Thailand</a:t>
            </a:r>
          </a:p>
        </p:txBody>
      </p:sp>
      <p:pic>
        <p:nvPicPr>
          <p:cNvPr id="31" name="Picture 17"/>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998" y="3787995"/>
            <a:ext cx="525600" cy="321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9" descr="flag_25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59093" y="2710846"/>
            <a:ext cx="643580" cy="27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4"/>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21612" y="3285257"/>
            <a:ext cx="525600" cy="324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17"/>
          <p:cNvSpPr>
            <a:spLocks noChangeArrowheads="1"/>
          </p:cNvSpPr>
          <p:nvPr/>
        </p:nvSpPr>
        <p:spPr bwMode="auto">
          <a:xfrm>
            <a:off x="6898393" y="3789463"/>
            <a:ext cx="8790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200" b="1" dirty="0" smtClean="0">
                <a:solidFill>
                  <a:srgbClr val="002060"/>
                </a:solidFill>
                <a:latin typeface="Calibri" panose="020F0502020204030204" pitchFamily="34" charset="0"/>
              </a:rPr>
              <a:t>Cambodia</a:t>
            </a:r>
            <a:endParaRPr lang="en-US" altLang="en-US" sz="1200" b="1" dirty="0">
              <a:solidFill>
                <a:srgbClr val="002060"/>
              </a:solidFill>
              <a:latin typeface="Calibri" panose="020F0502020204030204" pitchFamily="34" charset="0"/>
            </a:endParaRPr>
          </a:p>
        </p:txBody>
      </p:sp>
      <p:cxnSp>
        <p:nvCxnSpPr>
          <p:cNvPr id="35" name="Straight Connector 34"/>
          <p:cNvCxnSpPr>
            <a:stCxn id="27" idx="1"/>
            <a:endCxn id="22" idx="3"/>
          </p:cNvCxnSpPr>
          <p:nvPr/>
        </p:nvCxnSpPr>
        <p:spPr>
          <a:xfrm flipH="1">
            <a:off x="4955853" y="2885448"/>
            <a:ext cx="1451023" cy="106867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3067049" y="5601381"/>
            <a:ext cx="3000375" cy="27588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09600" y="4800248"/>
            <a:ext cx="7924800" cy="1981200"/>
          </a:xfrm>
          <a:prstGeom prst="round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1123950" y="5041150"/>
            <a:ext cx="2057400" cy="1551114"/>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Calibri" panose="020F0502020204030204" pitchFamily="34" charset="0"/>
              </a:rPr>
              <a:t>Mobile </a:t>
            </a:r>
          </a:p>
          <a:p>
            <a:pPr algn="ctr"/>
            <a:r>
              <a:rPr lang="en-US" sz="1400" b="1" dirty="0" smtClean="0">
                <a:latin typeface="Calibri" panose="020F0502020204030204" pitchFamily="34" charset="0"/>
              </a:rPr>
              <a:t>Content &amp; Solution</a:t>
            </a:r>
          </a:p>
          <a:p>
            <a:pPr algn="ctr"/>
            <a:endParaRPr lang="en-US" sz="400" b="1" dirty="0" smtClean="0">
              <a:latin typeface="Calibri" panose="020F0502020204030204" pitchFamily="34" charset="0"/>
            </a:endParaRPr>
          </a:p>
          <a:p>
            <a:pPr algn="ctr"/>
            <a:r>
              <a:rPr lang="en-US" altLang="en-US" sz="1200" i="1" dirty="0">
                <a:latin typeface="Calibri" pitchFamily="34" charset="0"/>
                <a:cs typeface="Calibri" pitchFamily="34" charset="0"/>
              </a:rPr>
              <a:t>To provide services direct to end </a:t>
            </a:r>
            <a:r>
              <a:rPr lang="en-US" altLang="en-US" sz="1200" i="1" dirty="0" smtClean="0">
                <a:latin typeface="Calibri" pitchFamily="34" charset="0"/>
                <a:cs typeface="Calibri" pitchFamily="34" charset="0"/>
              </a:rPr>
              <a:t>users, and</a:t>
            </a:r>
          </a:p>
          <a:p>
            <a:pPr algn="ctr"/>
            <a:r>
              <a:rPr lang="en-US" altLang="en-US" sz="1200" i="1" dirty="0" smtClean="0">
                <a:latin typeface="Calibri" pitchFamily="34" charset="0"/>
                <a:cs typeface="Calibri" pitchFamily="34" charset="0"/>
              </a:rPr>
              <a:t>solutions</a:t>
            </a:r>
            <a:r>
              <a:rPr lang="en-US" altLang="en-US" sz="1200" i="1" dirty="0">
                <a:latin typeface="Calibri" pitchFamily="34" charset="0"/>
                <a:cs typeface="Calibri" pitchFamily="34" charset="0"/>
              </a:rPr>
              <a:t>/ services to corporate </a:t>
            </a:r>
            <a:r>
              <a:rPr lang="en-US" altLang="en-US" sz="1200" i="1" dirty="0" smtClean="0">
                <a:latin typeface="Calibri" pitchFamily="34" charset="0"/>
                <a:cs typeface="Calibri" pitchFamily="34" charset="0"/>
              </a:rPr>
              <a:t>clients or telcos</a:t>
            </a:r>
          </a:p>
        </p:txBody>
      </p:sp>
      <p:sp>
        <p:nvSpPr>
          <p:cNvPr id="39" name="Rectangle 38"/>
          <p:cNvSpPr/>
          <p:nvPr/>
        </p:nvSpPr>
        <p:spPr>
          <a:xfrm>
            <a:off x="3543300" y="5036506"/>
            <a:ext cx="2057400" cy="1556270"/>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Calibri" panose="020F0502020204030204" pitchFamily="34" charset="0"/>
              </a:rPr>
              <a:t>Data &amp; Mobile Security</a:t>
            </a:r>
          </a:p>
          <a:p>
            <a:pPr algn="ctr"/>
            <a:endParaRPr lang="en-US" sz="400" b="1" dirty="0" smtClean="0">
              <a:latin typeface="Calibri" panose="020F0502020204030204" pitchFamily="34" charset="0"/>
            </a:endParaRPr>
          </a:p>
          <a:p>
            <a:pPr algn="ctr"/>
            <a:r>
              <a:rPr lang="en-US" altLang="en-US" sz="1200" i="1" dirty="0">
                <a:latin typeface="Calibri" pitchFamily="34" charset="0"/>
                <a:cs typeface="Calibri" pitchFamily="34" charset="0"/>
              </a:rPr>
              <a:t>To provide </a:t>
            </a:r>
            <a:r>
              <a:rPr lang="en-US" altLang="en-US" sz="1200" i="1" dirty="0" smtClean="0">
                <a:latin typeface="Calibri" pitchFamily="34" charset="0"/>
                <a:cs typeface="Calibri" pitchFamily="34" charset="0"/>
              </a:rPr>
              <a:t>data and mobile security solutions</a:t>
            </a:r>
            <a:endParaRPr lang="en-US" sz="1400" b="1" dirty="0">
              <a:latin typeface="Calibri" panose="020F0502020204030204" pitchFamily="34" charset="0"/>
            </a:endParaRPr>
          </a:p>
        </p:txBody>
      </p:sp>
      <p:sp>
        <p:nvSpPr>
          <p:cNvPr id="40" name="Rectangle 39"/>
          <p:cNvSpPr/>
          <p:nvPr/>
        </p:nvSpPr>
        <p:spPr>
          <a:xfrm>
            <a:off x="5962650" y="5036506"/>
            <a:ext cx="2057400" cy="1551009"/>
          </a:xfrm>
          <a:prstGeom prst="rect">
            <a:avLst/>
          </a:prstGeom>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Calibri" panose="020F0502020204030204" pitchFamily="34" charset="0"/>
              </a:rPr>
              <a:t>Strategic Business</a:t>
            </a:r>
          </a:p>
          <a:p>
            <a:pPr algn="ctr"/>
            <a:endParaRPr lang="en-US" sz="400" b="1" dirty="0" smtClean="0">
              <a:latin typeface="Calibri" panose="020F0502020204030204" pitchFamily="34" charset="0"/>
            </a:endParaRPr>
          </a:p>
          <a:p>
            <a:pPr algn="ctr"/>
            <a:r>
              <a:rPr lang="en-US" sz="1200" i="1" dirty="0" smtClean="0">
                <a:latin typeface="Calibri" panose="020F0502020204030204" pitchFamily="34" charset="0"/>
              </a:rPr>
              <a:t>To explore opportunities in Internet of Things (IOT)</a:t>
            </a:r>
            <a:endParaRPr lang="en-US" sz="1200" i="1" dirty="0">
              <a:latin typeface="Calibri" panose="020F0502020204030204" pitchFamily="34" charset="0"/>
            </a:endParaRPr>
          </a:p>
        </p:txBody>
      </p:sp>
      <p:sp>
        <p:nvSpPr>
          <p:cNvPr id="41" name="Oval 40"/>
          <p:cNvSpPr/>
          <p:nvPr/>
        </p:nvSpPr>
        <p:spPr>
          <a:xfrm>
            <a:off x="971550" y="4931311"/>
            <a:ext cx="304800" cy="2738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latin typeface="Calibri" panose="020F0502020204030204" pitchFamily="34" charset="0"/>
              </a:rPr>
              <a:t>1</a:t>
            </a:r>
            <a:endParaRPr lang="en-US" sz="1200" b="1" dirty="0">
              <a:solidFill>
                <a:schemeClr val="tx1"/>
              </a:solidFill>
              <a:latin typeface="Calibri" panose="020F0502020204030204" pitchFamily="34" charset="0"/>
            </a:endParaRPr>
          </a:p>
        </p:txBody>
      </p:sp>
      <p:sp>
        <p:nvSpPr>
          <p:cNvPr id="42" name="Oval 41"/>
          <p:cNvSpPr/>
          <p:nvPr/>
        </p:nvSpPr>
        <p:spPr>
          <a:xfrm>
            <a:off x="5843561" y="4927005"/>
            <a:ext cx="304800" cy="2738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3</a:t>
            </a:r>
          </a:p>
        </p:txBody>
      </p:sp>
      <p:sp>
        <p:nvSpPr>
          <p:cNvPr id="43" name="Oval 42"/>
          <p:cNvSpPr/>
          <p:nvPr/>
        </p:nvSpPr>
        <p:spPr>
          <a:xfrm>
            <a:off x="3390900" y="4948754"/>
            <a:ext cx="304800" cy="273809"/>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Calibri" panose="020F0502020204030204" pitchFamily="34" charset="0"/>
              </a:rPr>
              <a:t>2</a:t>
            </a:r>
          </a:p>
        </p:txBody>
      </p:sp>
      <p:sp>
        <p:nvSpPr>
          <p:cNvPr id="44" name="Rectangle 6"/>
          <p:cNvSpPr>
            <a:spLocks noChangeArrowheads="1"/>
          </p:cNvSpPr>
          <p:nvPr/>
        </p:nvSpPr>
        <p:spPr bwMode="auto">
          <a:xfrm>
            <a:off x="3615609" y="4538860"/>
            <a:ext cx="1836581" cy="338554"/>
          </a:xfrm>
          <a:prstGeom prst="rect">
            <a:avLst/>
          </a:prstGeom>
          <a:solidFill>
            <a:schemeClr val="bg1"/>
          </a:solidFill>
          <a:ln>
            <a:solidFill>
              <a:schemeClr val="tx2"/>
            </a:solidFill>
          </a:ln>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600" b="1" dirty="0" smtClean="0">
                <a:solidFill>
                  <a:srgbClr val="002060"/>
                </a:solidFill>
                <a:latin typeface="Calibri" panose="020F0502020204030204" pitchFamily="34" charset="0"/>
              </a:rPr>
              <a:t>Key Business Areas</a:t>
            </a:r>
            <a:endParaRPr lang="en-US" altLang="en-US" sz="1600" b="1" dirty="0">
              <a:solidFill>
                <a:srgbClr val="002060"/>
              </a:solidFill>
              <a:latin typeface="Calibri" panose="020F0502020204030204" pitchFamily="34" charset="0"/>
            </a:endParaRPr>
          </a:p>
        </p:txBody>
      </p:sp>
    </p:spTree>
    <p:extLst>
      <p:ext uri="{BB962C8B-B14F-4D97-AF65-F5344CB8AC3E}">
        <p14:creationId xmlns:p14="http://schemas.microsoft.com/office/powerpoint/2010/main" val="362946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5250" y="3886199"/>
            <a:ext cx="1879598" cy="1576388"/>
          </a:xfrm>
          <a:prstGeom prst="rect">
            <a:avLst/>
          </a:prstGeom>
          <a:ln>
            <a:solidFill>
              <a:schemeClr val="bg1">
                <a:lumMod val="95000"/>
              </a:schemeClr>
            </a:solidFill>
          </a:ln>
          <a:effectLst>
            <a:outerShdw blurRad="50800" dist="38100" dir="2700000" algn="tl" rotWithShape="0">
              <a:prstClr val="black">
                <a:alpha val="40000"/>
              </a:prstClr>
            </a:outerShdw>
          </a:effectLst>
        </p:spPr>
      </p:pic>
      <p:sp>
        <p:nvSpPr>
          <p:cNvPr id="4098" name="Rectangle 2"/>
          <p:cNvSpPr>
            <a:spLocks noGrp="1" noChangeArrowheads="1"/>
          </p:cNvSpPr>
          <p:nvPr>
            <p:ph type="title" idx="4294967295"/>
          </p:nvPr>
        </p:nvSpPr>
        <p:spPr>
          <a:xfrm>
            <a:off x="457200" y="291353"/>
            <a:ext cx="7010400" cy="1143000"/>
          </a:xfrm>
        </p:spPr>
        <p:txBody>
          <a:bodyPr/>
          <a:lstStyle/>
          <a:p>
            <a:r>
              <a:rPr lang="en-US" altLang="en-US" sz="2200" b="1" dirty="0" smtClean="0">
                <a:latin typeface="Calibri" pitchFamily="34" charset="0"/>
                <a:cs typeface="Calibri" pitchFamily="34" charset="0"/>
              </a:rPr>
              <a:t>mTouche: Key Talent</a:t>
            </a:r>
            <a:endParaRPr lang="en-US" altLang="en-US" sz="1200" b="1" dirty="0" smtClean="0">
              <a:latin typeface="Calibri" pitchFamily="34" charset="0"/>
              <a:cs typeface="Calibri" pitchFamily="34" charset="0"/>
            </a:endParaRPr>
          </a:p>
        </p:txBody>
      </p:sp>
      <p:sp>
        <p:nvSpPr>
          <p:cNvPr id="45" name="Content Placeholder 7"/>
          <p:cNvSpPr txBox="1">
            <a:spLocks/>
          </p:cNvSpPr>
          <p:nvPr/>
        </p:nvSpPr>
        <p:spPr bwMode="auto">
          <a:xfrm>
            <a:off x="304800" y="1143000"/>
            <a:ext cx="64008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FontTx/>
              <a:buNone/>
            </a:pPr>
            <a:r>
              <a:rPr lang="en-US" altLang="en-US" sz="1600" b="1" dirty="0" smtClean="0">
                <a:solidFill>
                  <a:srgbClr val="FFC000"/>
                </a:solidFill>
                <a:latin typeface="Calibri" panose="020F0502020204030204" pitchFamily="34" charset="0"/>
              </a:rPr>
              <a:t>Kenneth </a:t>
            </a:r>
            <a:r>
              <a:rPr lang="en-US" altLang="en-US" sz="1600" b="1" dirty="0">
                <a:solidFill>
                  <a:srgbClr val="FFC000"/>
                </a:solidFill>
                <a:latin typeface="Calibri" panose="020F0502020204030204" pitchFamily="34" charset="0"/>
              </a:rPr>
              <a:t>Kong </a:t>
            </a:r>
            <a:endParaRPr lang="en-US" altLang="en-US" sz="1600" b="1" dirty="0" smtClean="0">
              <a:solidFill>
                <a:srgbClr val="FFC000"/>
              </a:solidFill>
              <a:latin typeface="Calibri" panose="020F0502020204030204" pitchFamily="34" charset="0"/>
            </a:endParaRPr>
          </a:p>
          <a:p>
            <a:pPr algn="just">
              <a:buFontTx/>
              <a:buNone/>
            </a:pPr>
            <a:r>
              <a:rPr lang="en-US" altLang="en-US" sz="1600" i="1" dirty="0" smtClean="0">
                <a:solidFill>
                  <a:srgbClr val="FFC000"/>
                </a:solidFill>
                <a:latin typeface="Calibri" panose="020F0502020204030204" pitchFamily="34" charset="0"/>
              </a:rPr>
              <a:t>Chief </a:t>
            </a:r>
            <a:r>
              <a:rPr lang="en-US" altLang="en-US" sz="1600" i="1" dirty="0">
                <a:solidFill>
                  <a:srgbClr val="FFC000"/>
                </a:solidFill>
                <a:latin typeface="Calibri" panose="020F0502020204030204" pitchFamily="34" charset="0"/>
              </a:rPr>
              <a:t>Technology Officer</a:t>
            </a:r>
          </a:p>
          <a:p>
            <a:pPr marL="285750" indent="-285750" algn="just"/>
            <a:r>
              <a:rPr lang="en-US" altLang="en-US" sz="1300" i="1" dirty="0" smtClean="0">
                <a:latin typeface="Calibri" panose="020F0502020204030204" pitchFamily="34" charset="0"/>
              </a:rPr>
              <a:t>Bachelor Degree (Computer </a:t>
            </a:r>
            <a:r>
              <a:rPr lang="en-US" altLang="en-US" sz="1300" i="1" dirty="0">
                <a:latin typeface="Calibri" panose="020F0502020204030204" pitchFamily="34" charset="0"/>
              </a:rPr>
              <a:t>Information </a:t>
            </a:r>
            <a:r>
              <a:rPr lang="en-US" altLang="en-US" sz="1300" i="1" dirty="0" smtClean="0">
                <a:latin typeface="Calibri" panose="020F0502020204030204" pitchFamily="34" charset="0"/>
              </a:rPr>
              <a:t>System) &amp; Master </a:t>
            </a:r>
            <a:r>
              <a:rPr lang="en-US" altLang="en-US" sz="1300" i="1" dirty="0">
                <a:latin typeface="Calibri" panose="020F0502020204030204" pitchFamily="34" charset="0"/>
              </a:rPr>
              <a:t>of Business </a:t>
            </a:r>
            <a:r>
              <a:rPr lang="en-US" altLang="en-US" sz="1300" i="1" dirty="0" smtClean="0">
                <a:latin typeface="Calibri" panose="020F0502020204030204" pitchFamily="34" charset="0"/>
              </a:rPr>
              <a:t>Administration (Finance) from </a:t>
            </a:r>
            <a:r>
              <a:rPr lang="en-US" altLang="en-US" sz="1300" i="1" dirty="0">
                <a:latin typeface="Calibri" panose="020F0502020204030204" pitchFamily="34" charset="0"/>
              </a:rPr>
              <a:t>Hawaii Pacific </a:t>
            </a:r>
            <a:r>
              <a:rPr lang="en-US" altLang="en-US" sz="1300" i="1" dirty="0" smtClean="0">
                <a:latin typeface="Calibri" panose="020F0502020204030204" pitchFamily="34" charset="0"/>
              </a:rPr>
              <a:t>University</a:t>
            </a:r>
          </a:p>
          <a:p>
            <a:pPr marL="285750" indent="-285750" algn="just"/>
            <a:r>
              <a:rPr lang="en-US" altLang="en-US" sz="1300" i="1" dirty="0" smtClean="0">
                <a:latin typeface="Calibri" panose="020F0502020204030204" pitchFamily="34" charset="0"/>
              </a:rPr>
              <a:t>2000 – 2013: Worked </a:t>
            </a:r>
            <a:r>
              <a:rPr lang="en-US" altLang="en-US" sz="1300" i="1" dirty="0">
                <a:latin typeface="Calibri" panose="020F0502020204030204" pitchFamily="34" charset="0"/>
              </a:rPr>
              <a:t>at the Microsoft Corporation’s HQ in Redmond, </a:t>
            </a:r>
            <a:r>
              <a:rPr lang="en-US" altLang="en-US" sz="1300" i="1" dirty="0" smtClean="0">
                <a:latin typeface="Calibri" panose="020F0502020204030204" pitchFamily="34" charset="0"/>
              </a:rPr>
              <a:t>Washington </a:t>
            </a:r>
          </a:p>
          <a:p>
            <a:pPr marL="285750" indent="-285750" algn="just"/>
            <a:r>
              <a:rPr lang="en-US" altLang="en-US" sz="1300" i="1" dirty="0" smtClean="0">
                <a:latin typeface="Calibri" panose="020F0502020204030204" pitchFamily="34" charset="0"/>
              </a:rPr>
              <a:t>Held </a:t>
            </a:r>
            <a:r>
              <a:rPr lang="en-US" altLang="en-US" sz="1300" i="1" dirty="0">
                <a:latin typeface="Calibri" panose="020F0502020204030204" pitchFamily="34" charset="0"/>
              </a:rPr>
              <a:t>several management positions in Windows, Microsoft Customer Support and Developer divisions </a:t>
            </a:r>
            <a:endParaRPr lang="en-US" altLang="en-US" sz="1300" i="1" dirty="0" smtClean="0">
              <a:latin typeface="Calibri" panose="020F0502020204030204" pitchFamily="34" charset="0"/>
            </a:endParaRPr>
          </a:p>
          <a:p>
            <a:pPr marL="285750" indent="-285750" algn="just"/>
            <a:r>
              <a:rPr lang="en-US" altLang="en-US" sz="1300" i="1" dirty="0">
                <a:latin typeface="Calibri" panose="020F0502020204030204" pitchFamily="34" charset="0"/>
              </a:rPr>
              <a:t>Substantial experience and knowledge in software engineering and various technologies in operating system, web applications, Cloud applications and Business Intelligence</a:t>
            </a:r>
          </a:p>
          <a:p>
            <a:pPr marL="285750" indent="-285750" algn="just"/>
            <a:r>
              <a:rPr lang="en-US" altLang="en-US" sz="1300" i="1" dirty="0">
                <a:latin typeface="Calibri" panose="020F0502020204030204" pitchFamily="34" charset="0"/>
              </a:rPr>
              <a:t>Vast experience in the field of cyber security in communications</a:t>
            </a:r>
          </a:p>
          <a:p>
            <a:pPr marL="285750" indent="-285750" algn="just"/>
            <a:endParaRPr lang="en-US" altLang="en-US" sz="1400" i="1" dirty="0" smtClean="0">
              <a:latin typeface="Calibri" panose="020F0502020204030204" pitchFamily="34" charset="0"/>
            </a:endParaRPr>
          </a:p>
        </p:txBody>
      </p:sp>
      <p:pic>
        <p:nvPicPr>
          <p:cNvPr id="46" name="Picture 45" descr="http://www.theantdaily.com/Documents/article_single_large/public/images/ArticlearticlesKenneth_mTouch_01_282737.transformed.jpg"/>
          <p:cNvPicPr>
            <a:picLocks noChangeAspect="1" noChangeArrowheads="1"/>
          </p:cNvPicPr>
          <p:nvPr/>
        </p:nvPicPr>
        <p:blipFill rotWithShape="1">
          <a:blip r:embed="rId4"/>
          <a:srcRect l="-1" r="42900"/>
          <a:stretch/>
        </p:blipFill>
        <p:spPr bwMode="auto">
          <a:xfrm>
            <a:off x="6864976" y="1434353"/>
            <a:ext cx="1879599" cy="1576388"/>
          </a:xfrm>
          <a:prstGeom prst="rect">
            <a:avLst/>
          </a:prstGeom>
          <a:noFill/>
          <a:ln w="9525">
            <a:solidFill>
              <a:schemeClr val="bg1">
                <a:lumMod val="95000"/>
              </a:schemeClr>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7" name="Content Placeholder 7"/>
          <p:cNvSpPr txBox="1">
            <a:spLocks/>
          </p:cNvSpPr>
          <p:nvPr/>
        </p:nvSpPr>
        <p:spPr bwMode="auto">
          <a:xfrm>
            <a:off x="2503151" y="3653307"/>
            <a:ext cx="6400800" cy="287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FontTx/>
              <a:buNone/>
            </a:pPr>
            <a:r>
              <a:rPr lang="en-US" altLang="en-US" sz="1600" b="1" dirty="0" smtClean="0">
                <a:solidFill>
                  <a:srgbClr val="FFC000"/>
                </a:solidFill>
                <a:latin typeface="Calibri" panose="020F0502020204030204" pitchFamily="34" charset="0"/>
              </a:rPr>
              <a:t>David Hsu</a:t>
            </a:r>
          </a:p>
          <a:p>
            <a:pPr algn="just">
              <a:buFontTx/>
              <a:buNone/>
            </a:pPr>
            <a:r>
              <a:rPr lang="en-US" altLang="en-US" sz="1600" i="1" dirty="0" smtClean="0">
                <a:solidFill>
                  <a:srgbClr val="FFC000"/>
                </a:solidFill>
                <a:latin typeface="Calibri" panose="020F0502020204030204" pitchFamily="34" charset="0"/>
              </a:rPr>
              <a:t>Chief Commercial </a:t>
            </a:r>
            <a:r>
              <a:rPr lang="en-US" altLang="en-US" sz="1600" i="1" dirty="0">
                <a:solidFill>
                  <a:srgbClr val="FFC000"/>
                </a:solidFill>
                <a:latin typeface="Calibri" panose="020F0502020204030204" pitchFamily="34" charset="0"/>
              </a:rPr>
              <a:t>Officer</a:t>
            </a:r>
          </a:p>
          <a:p>
            <a:pPr marL="285750" indent="-285750" algn="just">
              <a:buFont typeface="Wingdings" panose="05000000000000000000" pitchFamily="2" charset="2"/>
              <a:buChar char="§"/>
            </a:pPr>
            <a:r>
              <a:rPr lang="en-US" sz="1300" i="1" dirty="0" smtClean="0">
                <a:solidFill>
                  <a:srgbClr val="000000"/>
                </a:solidFill>
                <a:latin typeface="Calibri" panose="020F0502020204030204" pitchFamily="34" charset="0"/>
              </a:rPr>
              <a:t>Bachelor of Arts from the University of British Columbia, Canada &amp; designation in Software Product Management from the University of Washington</a:t>
            </a:r>
          </a:p>
          <a:p>
            <a:pPr marL="285750" indent="-285750" algn="just">
              <a:buFont typeface="Wingdings" panose="05000000000000000000" pitchFamily="2" charset="2"/>
              <a:buChar char="§"/>
            </a:pPr>
            <a:r>
              <a:rPr lang="en-US" sz="1300" i="1" dirty="0" smtClean="0">
                <a:solidFill>
                  <a:srgbClr val="000000"/>
                </a:solidFill>
                <a:latin typeface="Calibri" panose="020F0502020204030204" pitchFamily="34" charset="0"/>
              </a:rPr>
              <a:t>15-year career at Microsoft Corporation in Redmond, Washington</a:t>
            </a:r>
          </a:p>
          <a:p>
            <a:pPr marL="285750" indent="-285750" algn="just">
              <a:buFont typeface="Wingdings" panose="05000000000000000000" pitchFamily="2" charset="2"/>
              <a:buChar char="§"/>
            </a:pPr>
            <a:r>
              <a:rPr lang="en-US" sz="1300" i="1" dirty="0" smtClean="0">
                <a:solidFill>
                  <a:srgbClr val="000000"/>
                </a:solidFill>
                <a:latin typeface="Calibri" panose="020F0502020204030204" pitchFamily="34" charset="0"/>
              </a:rPr>
              <a:t>Senior Program Manager in Microsoft Azure. Experience in identifying new business opportunities and turning them into products, market sizing, developing partnerships, marketing and communications, and launching products</a:t>
            </a:r>
            <a:endParaRPr lang="en-US" sz="1300" i="1" dirty="0" smtClean="0">
              <a:solidFill>
                <a:srgbClr val="000000"/>
              </a:solidFill>
              <a:latin typeface="Calibri" panose="020F0502020204030204" pitchFamily="34" charset="0"/>
              <a:cs typeface="Calibri"/>
            </a:endParaRPr>
          </a:p>
          <a:p>
            <a:pPr marL="285750" indent="-285750" algn="just">
              <a:buFont typeface="Wingdings" panose="05000000000000000000" pitchFamily="2" charset="2"/>
              <a:buChar char="§"/>
            </a:pPr>
            <a:r>
              <a:rPr lang="en-US" sz="1300" i="1" dirty="0">
                <a:solidFill>
                  <a:srgbClr val="000000"/>
                </a:solidFill>
                <a:latin typeface="Calibri" panose="020F0502020204030204" pitchFamily="34" charset="0"/>
              </a:rPr>
              <a:t>P</a:t>
            </a:r>
            <a:r>
              <a:rPr lang="en-US" sz="1300" i="1" dirty="0" smtClean="0">
                <a:solidFill>
                  <a:srgbClr val="000000"/>
                </a:solidFill>
                <a:latin typeface="Calibri" panose="020F0502020204030204" pitchFamily="34" charset="0"/>
              </a:rPr>
              <a:t>erformed product planning in Microsoft Customer Service and Support. </a:t>
            </a:r>
            <a:r>
              <a:rPr lang="en-US" sz="1300" i="1" dirty="0">
                <a:solidFill>
                  <a:srgbClr val="000000"/>
                </a:solidFill>
                <a:latin typeface="Calibri" panose="020F0502020204030204" pitchFamily="34" charset="0"/>
              </a:rPr>
              <a:t>P</a:t>
            </a:r>
            <a:r>
              <a:rPr lang="en-US" sz="1300" i="1" dirty="0" smtClean="0">
                <a:solidFill>
                  <a:srgbClr val="000000"/>
                </a:solidFill>
                <a:latin typeface="Calibri" panose="020F0502020204030204" pitchFamily="34" charset="0"/>
              </a:rPr>
              <a:t>art of the leadership team responsible for transforming support.microsoft.com</a:t>
            </a:r>
          </a:p>
          <a:p>
            <a:pPr marL="285750" indent="-285750" algn="just">
              <a:buFont typeface="Wingdings" panose="05000000000000000000" pitchFamily="2" charset="2"/>
              <a:buChar char="§"/>
            </a:pPr>
            <a:r>
              <a:rPr lang="en-US" sz="1300" i="1" dirty="0" smtClean="0">
                <a:solidFill>
                  <a:srgbClr val="000000"/>
                </a:solidFill>
                <a:latin typeface="Calibri" panose="020F0502020204030204" pitchFamily="34" charset="0"/>
              </a:rPr>
              <a:t>Managed the planning for Microsoft Developer Network (MSDN). </a:t>
            </a:r>
            <a:r>
              <a:rPr lang="en-US" sz="1300" i="1" dirty="0">
                <a:solidFill>
                  <a:srgbClr val="000000"/>
                </a:solidFill>
                <a:latin typeface="Calibri" panose="020F0502020204030204" pitchFamily="34" charset="0"/>
              </a:rPr>
              <a:t>P</a:t>
            </a:r>
            <a:r>
              <a:rPr lang="en-US" sz="1300" i="1" dirty="0" smtClean="0">
                <a:solidFill>
                  <a:srgbClr val="000000"/>
                </a:solidFill>
                <a:latin typeface="Calibri" panose="020F0502020204030204" pitchFamily="34" charset="0"/>
              </a:rPr>
              <a:t>art of the team that launched Visual Studio 2012</a:t>
            </a:r>
            <a:endParaRPr lang="en-US" altLang="en-US" sz="1200" i="1" dirty="0" smtClean="0">
              <a:latin typeface="Calibri" panose="020F0502020204030204" pitchFamily="34" charset="0"/>
            </a:endParaRPr>
          </a:p>
        </p:txBody>
      </p:sp>
    </p:spTree>
    <p:extLst>
      <p:ext uri="{BB962C8B-B14F-4D97-AF65-F5344CB8AC3E}">
        <p14:creationId xmlns:p14="http://schemas.microsoft.com/office/powerpoint/2010/main" val="2051749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91353"/>
            <a:ext cx="7010400" cy="1143000"/>
          </a:xfrm>
        </p:spPr>
        <p:txBody>
          <a:bodyPr/>
          <a:lstStyle/>
          <a:p>
            <a:r>
              <a:rPr lang="en-US" altLang="en-US" sz="2200" b="1" dirty="0" smtClean="0">
                <a:latin typeface="Calibri" pitchFamily="34" charset="0"/>
                <a:cs typeface="Calibri" pitchFamily="34" charset="0"/>
              </a:rPr>
              <a:t>One Krypto: Overview</a:t>
            </a:r>
          </a:p>
        </p:txBody>
      </p:sp>
      <p:pic>
        <p:nvPicPr>
          <p:cNvPr id="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891" y="1310518"/>
            <a:ext cx="2925963" cy="3049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850852" y="5072292"/>
            <a:ext cx="1396473" cy="1043503"/>
          </a:xfrm>
          <a:prstGeom prst="rect">
            <a:avLst/>
          </a:prstGeom>
        </p:spPr>
      </p:pic>
      <p:pic>
        <p:nvPicPr>
          <p:cNvPr id="4" name="Picture 3"/>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280927" y="5102343"/>
            <a:ext cx="1396473" cy="1013454"/>
          </a:xfrm>
          <a:prstGeom prst="rect">
            <a:avLst/>
          </a:prstGeom>
        </p:spPr>
      </p:pic>
      <p:pic>
        <p:nvPicPr>
          <p:cNvPr id="5" name="Picture 4"/>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56967" y="5102343"/>
            <a:ext cx="1326643" cy="965310"/>
          </a:xfrm>
          <a:prstGeom prst="rect">
            <a:avLst/>
          </a:prstGeom>
        </p:spPr>
      </p:pic>
      <p:pic>
        <p:nvPicPr>
          <p:cNvPr id="8" name="Picture 7"/>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090375" y="3560302"/>
            <a:ext cx="2286000" cy="1502940"/>
          </a:xfrm>
          <a:prstGeom prst="rect">
            <a:avLst/>
          </a:prstGeom>
        </p:spPr>
      </p:pic>
      <p:pic>
        <p:nvPicPr>
          <p:cNvPr id="10" name="Picture 9"/>
          <p:cNvPicPr>
            <a:picLocks noChangeAspect="1"/>
          </p:cNvPicPr>
          <p:nvPr/>
        </p:nvPicPr>
        <p:blipFill>
          <a:blip r:embed="rId8">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376375" y="3560302"/>
            <a:ext cx="2286000" cy="1502940"/>
          </a:xfrm>
          <a:prstGeom prst="rect">
            <a:avLst/>
          </a:prstGeom>
        </p:spPr>
      </p:pic>
      <p:sp>
        <p:nvSpPr>
          <p:cNvPr id="11" name="TextBox 10"/>
          <p:cNvSpPr txBox="1"/>
          <p:nvPr/>
        </p:nvSpPr>
        <p:spPr>
          <a:xfrm>
            <a:off x="1972767" y="6115795"/>
            <a:ext cx="1152641" cy="307777"/>
          </a:xfrm>
          <a:prstGeom prst="rect">
            <a:avLst/>
          </a:prstGeom>
          <a:noFill/>
        </p:spPr>
        <p:txBody>
          <a:bodyPr wrap="square" rtlCol="0">
            <a:spAutoFit/>
          </a:bodyPr>
          <a:lstStyle/>
          <a:p>
            <a:pPr algn="ctr"/>
            <a:r>
              <a:rPr lang="en-US" sz="1400" b="1" dirty="0" smtClean="0">
                <a:solidFill>
                  <a:schemeClr val="tx2"/>
                </a:solidFill>
                <a:latin typeface="Calibri" panose="020F0502020204030204" pitchFamily="34" charset="0"/>
              </a:rPr>
              <a:t>Chat</a:t>
            </a:r>
            <a:endParaRPr lang="en-US" sz="1400" b="1" dirty="0">
              <a:solidFill>
                <a:schemeClr val="tx2"/>
              </a:solidFill>
              <a:latin typeface="Calibri" panose="020F0502020204030204" pitchFamily="34" charset="0"/>
            </a:endParaRPr>
          </a:p>
        </p:txBody>
      </p:sp>
      <p:sp>
        <p:nvSpPr>
          <p:cNvPr id="12" name="TextBox 11"/>
          <p:cNvSpPr txBox="1"/>
          <p:nvPr/>
        </p:nvSpPr>
        <p:spPr>
          <a:xfrm>
            <a:off x="5532939" y="6112538"/>
            <a:ext cx="1374697" cy="307777"/>
          </a:xfrm>
          <a:prstGeom prst="rect">
            <a:avLst/>
          </a:prstGeom>
          <a:noFill/>
        </p:spPr>
        <p:txBody>
          <a:bodyPr wrap="square" rtlCol="0">
            <a:spAutoFit/>
          </a:bodyPr>
          <a:lstStyle/>
          <a:p>
            <a:pPr algn="ctr"/>
            <a:r>
              <a:rPr lang="en-US" sz="1400" b="1" dirty="0" smtClean="0">
                <a:solidFill>
                  <a:schemeClr val="tx2"/>
                </a:solidFill>
                <a:latin typeface="Calibri" panose="020F0502020204030204" pitchFamily="34" charset="0"/>
              </a:rPr>
              <a:t>Voice (VoIP)</a:t>
            </a:r>
            <a:endParaRPr lang="en-US" sz="1400" b="1" dirty="0">
              <a:solidFill>
                <a:schemeClr val="tx2"/>
              </a:solidFill>
              <a:latin typeface="Calibri" panose="020F0502020204030204" pitchFamily="34" charset="0"/>
            </a:endParaRPr>
          </a:p>
        </p:txBody>
      </p:sp>
      <p:sp>
        <p:nvSpPr>
          <p:cNvPr id="13" name="TextBox 12"/>
          <p:cNvSpPr txBox="1"/>
          <p:nvPr/>
        </p:nvSpPr>
        <p:spPr>
          <a:xfrm>
            <a:off x="3874622" y="6115796"/>
            <a:ext cx="1031020" cy="307778"/>
          </a:xfrm>
          <a:prstGeom prst="rect">
            <a:avLst/>
          </a:prstGeom>
          <a:noFill/>
        </p:spPr>
        <p:txBody>
          <a:bodyPr wrap="square" rtlCol="0">
            <a:spAutoFit/>
          </a:bodyPr>
          <a:lstStyle/>
          <a:p>
            <a:pPr algn="ctr"/>
            <a:r>
              <a:rPr lang="en-US" sz="1400" b="1" dirty="0" smtClean="0">
                <a:solidFill>
                  <a:schemeClr val="tx2"/>
                </a:solidFill>
                <a:latin typeface="Calibri" panose="020F0502020204030204" pitchFamily="34" charset="0"/>
              </a:rPr>
              <a:t>Email</a:t>
            </a:r>
          </a:p>
        </p:txBody>
      </p:sp>
      <p:sp>
        <p:nvSpPr>
          <p:cNvPr id="14" name="TextBox 13"/>
          <p:cNvSpPr txBox="1"/>
          <p:nvPr/>
        </p:nvSpPr>
        <p:spPr>
          <a:xfrm>
            <a:off x="7374263" y="6114127"/>
            <a:ext cx="1209800" cy="307777"/>
          </a:xfrm>
          <a:prstGeom prst="rect">
            <a:avLst/>
          </a:prstGeom>
          <a:noFill/>
        </p:spPr>
        <p:txBody>
          <a:bodyPr wrap="square" rtlCol="0">
            <a:spAutoFit/>
          </a:bodyPr>
          <a:lstStyle/>
          <a:p>
            <a:pPr algn="ctr"/>
            <a:r>
              <a:rPr lang="en-US" sz="1400" b="1" dirty="0" smtClean="0">
                <a:solidFill>
                  <a:schemeClr val="tx2"/>
                </a:solidFill>
                <a:latin typeface="Calibri" panose="020F0502020204030204" pitchFamily="34" charset="0"/>
              </a:rPr>
              <a:t>Notes</a:t>
            </a:r>
            <a:endParaRPr lang="en-US" sz="1400" b="1" dirty="0">
              <a:solidFill>
                <a:schemeClr val="tx2"/>
              </a:solidFill>
              <a:latin typeface="Calibri" panose="020F0502020204030204" pitchFamily="34" charset="0"/>
            </a:endParaRPr>
          </a:p>
        </p:txBody>
      </p:sp>
      <p:pic>
        <p:nvPicPr>
          <p:cNvPr id="18" name="Picture 17"/>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691896" y="5072292"/>
            <a:ext cx="1396473" cy="1043504"/>
          </a:xfrm>
          <a:prstGeom prst="rect">
            <a:avLst/>
          </a:prstGeom>
        </p:spPr>
      </p:pic>
      <p:sp>
        <p:nvSpPr>
          <p:cNvPr id="19" name="Rectangle 18"/>
          <p:cNvSpPr/>
          <p:nvPr/>
        </p:nvSpPr>
        <p:spPr>
          <a:xfrm>
            <a:off x="3657599" y="1406802"/>
            <a:ext cx="5019801" cy="1077218"/>
          </a:xfrm>
          <a:prstGeom prst="rect">
            <a:avLst/>
          </a:prstGeom>
        </p:spPr>
        <p:txBody>
          <a:bodyPr wrap="square">
            <a:spAutoFit/>
          </a:bodyPr>
          <a:lstStyle/>
          <a:p>
            <a:pPr algn="just" eaLnBrk="1" hangingPunct="1">
              <a:defRPr/>
            </a:pPr>
            <a:r>
              <a:rPr lang="en-US" altLang="en-US" sz="1600" b="1" dirty="0" smtClean="0">
                <a:solidFill>
                  <a:schemeClr val="tx2"/>
                </a:solidFill>
                <a:latin typeface="Calibri" pitchFamily="34" charset="0"/>
                <a:cs typeface="Calibri" pitchFamily="34" charset="0"/>
              </a:rPr>
              <a:t>One Krypto:</a:t>
            </a:r>
          </a:p>
          <a:p>
            <a:pPr algn="just" eaLnBrk="1" hangingPunct="1">
              <a:defRPr/>
            </a:pPr>
            <a:r>
              <a:rPr lang="en-US" altLang="en-US" sz="1600" dirty="0" smtClean="0">
                <a:solidFill>
                  <a:schemeClr val="tx2"/>
                </a:solidFill>
                <a:latin typeface="Calibri" pitchFamily="34" charset="0"/>
                <a:cs typeface="Calibri" pitchFamily="34" charset="0"/>
              </a:rPr>
              <a:t>A secured mobile communication application with </a:t>
            </a:r>
            <a:r>
              <a:rPr lang="en-US" altLang="en-US" sz="1600" dirty="0" smtClean="0">
                <a:solidFill>
                  <a:schemeClr val="tx2"/>
                </a:solidFill>
                <a:latin typeface="Calibri" panose="020F0502020204030204" pitchFamily="34" charset="0"/>
              </a:rPr>
              <a:t>comprehensive encryption solution </a:t>
            </a:r>
          </a:p>
          <a:p>
            <a:pPr algn="just" eaLnBrk="1" hangingPunct="1">
              <a:defRPr/>
            </a:pPr>
            <a:r>
              <a:rPr lang="en-US" altLang="en-US" sz="1600" i="1" dirty="0" smtClean="0">
                <a:solidFill>
                  <a:schemeClr val="tx2"/>
                </a:solidFill>
                <a:latin typeface="Calibri" panose="020F0502020204030204" pitchFamily="34" charset="0"/>
              </a:rPr>
              <a:t>(AES-256 Military Grade Encryption Technology)</a:t>
            </a:r>
          </a:p>
        </p:txBody>
      </p:sp>
      <p:pic>
        <p:nvPicPr>
          <p:cNvPr id="21" name="Picture 20"/>
          <p:cNvPicPr>
            <a:picLocks noChangeAspect="1"/>
          </p:cNvPicPr>
          <p:nvPr/>
        </p:nvPicPr>
        <p:blipFill>
          <a:blip r:embed="rId1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5564677" y="2613587"/>
            <a:ext cx="3019386" cy="1143446"/>
          </a:xfrm>
          <a:prstGeom prst="rect">
            <a:avLst/>
          </a:prstGeom>
        </p:spPr>
      </p:pic>
      <p:sp>
        <p:nvSpPr>
          <p:cNvPr id="29" name="Oval 28"/>
          <p:cNvSpPr/>
          <p:nvPr/>
        </p:nvSpPr>
        <p:spPr>
          <a:xfrm>
            <a:off x="592041" y="5008668"/>
            <a:ext cx="223116" cy="237699"/>
          </a:xfrm>
          <a:prstGeom prst="ellipse">
            <a:avLst/>
          </a:prstGeom>
          <a:solidFill>
            <a:srgbClr val="FFFF00"/>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rtlCol="0" anchor="t" anchorCtr="0">
            <a:noAutofit/>
          </a:bodyPr>
          <a:lstStyle/>
          <a:p>
            <a:pPr algn="ctr"/>
            <a:endParaRPr lang="en-US" sz="1400" b="1" dirty="0">
              <a:latin typeface="Calibri" panose="020F0502020204030204" pitchFamily="34" charset="0"/>
            </a:endParaRPr>
          </a:p>
        </p:txBody>
      </p:sp>
      <p:sp>
        <p:nvSpPr>
          <p:cNvPr id="30" name="TextBox 29"/>
          <p:cNvSpPr txBox="1"/>
          <p:nvPr/>
        </p:nvSpPr>
        <p:spPr>
          <a:xfrm>
            <a:off x="796635" y="4950803"/>
            <a:ext cx="1152641" cy="307777"/>
          </a:xfrm>
          <a:prstGeom prst="rect">
            <a:avLst/>
          </a:prstGeom>
          <a:noFill/>
        </p:spPr>
        <p:txBody>
          <a:bodyPr wrap="square" rtlCol="0">
            <a:spAutoFit/>
          </a:bodyPr>
          <a:lstStyle/>
          <a:p>
            <a:r>
              <a:rPr lang="en-US" sz="1400" b="1" dirty="0" smtClean="0">
                <a:solidFill>
                  <a:schemeClr val="tx2"/>
                </a:solidFill>
                <a:latin typeface="Calibri" panose="020F0502020204030204" pitchFamily="34" charset="0"/>
              </a:rPr>
              <a:t>Features</a:t>
            </a:r>
            <a:endParaRPr lang="en-US" sz="1400" b="1" dirty="0">
              <a:solidFill>
                <a:schemeClr val="tx2"/>
              </a:solidFill>
              <a:latin typeface="Calibri" panose="020F0502020204030204" pitchFamily="34" charset="0"/>
            </a:endParaRPr>
          </a:p>
        </p:txBody>
      </p:sp>
      <p:sp>
        <p:nvSpPr>
          <p:cNvPr id="31" name="Oval 30"/>
          <p:cNvSpPr/>
          <p:nvPr/>
        </p:nvSpPr>
        <p:spPr>
          <a:xfrm>
            <a:off x="4231829" y="2716493"/>
            <a:ext cx="223116" cy="237699"/>
          </a:xfrm>
          <a:prstGeom prst="ellipse">
            <a:avLst/>
          </a:prstGeom>
          <a:solidFill>
            <a:srgbClr val="FFFF00"/>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rtlCol="0" anchor="t" anchorCtr="0">
            <a:noAutofit/>
          </a:bodyPr>
          <a:lstStyle/>
          <a:p>
            <a:pPr algn="ctr"/>
            <a:endParaRPr lang="en-US" sz="1400" b="1" dirty="0">
              <a:latin typeface="Calibri" panose="020F0502020204030204" pitchFamily="34" charset="0"/>
            </a:endParaRPr>
          </a:p>
        </p:txBody>
      </p:sp>
      <p:sp>
        <p:nvSpPr>
          <p:cNvPr id="32" name="TextBox 31"/>
          <p:cNvSpPr txBox="1"/>
          <p:nvPr/>
        </p:nvSpPr>
        <p:spPr>
          <a:xfrm>
            <a:off x="4436423" y="2658628"/>
            <a:ext cx="1152641" cy="307777"/>
          </a:xfrm>
          <a:prstGeom prst="rect">
            <a:avLst/>
          </a:prstGeom>
          <a:noFill/>
        </p:spPr>
        <p:txBody>
          <a:bodyPr wrap="square" rtlCol="0">
            <a:spAutoFit/>
          </a:bodyPr>
          <a:lstStyle/>
          <a:p>
            <a:r>
              <a:rPr lang="en-US" sz="1400" b="1" dirty="0" smtClean="0">
                <a:solidFill>
                  <a:schemeClr val="tx2"/>
                </a:solidFill>
                <a:latin typeface="Calibri" panose="020F0502020204030204" pitchFamily="34" charset="0"/>
              </a:rPr>
              <a:t>Platform</a:t>
            </a:r>
            <a:endParaRPr lang="en-US" sz="1400" b="1" dirty="0">
              <a:solidFill>
                <a:schemeClr val="tx2"/>
              </a:solidFill>
              <a:latin typeface="Calibri" panose="020F0502020204030204" pitchFamily="34" charset="0"/>
            </a:endParaRPr>
          </a:p>
        </p:txBody>
      </p:sp>
      <p:sp>
        <p:nvSpPr>
          <p:cNvPr id="33" name="Oval 32"/>
          <p:cNvSpPr/>
          <p:nvPr/>
        </p:nvSpPr>
        <p:spPr>
          <a:xfrm>
            <a:off x="2915234" y="3938234"/>
            <a:ext cx="223116" cy="237699"/>
          </a:xfrm>
          <a:prstGeom prst="ellipse">
            <a:avLst/>
          </a:prstGeom>
          <a:solidFill>
            <a:srgbClr val="FFFF00"/>
          </a:solid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rtlCol="0" anchor="t" anchorCtr="0">
            <a:noAutofit/>
          </a:bodyPr>
          <a:lstStyle/>
          <a:p>
            <a:pPr algn="ctr"/>
            <a:endParaRPr lang="en-US" sz="1400" b="1" dirty="0">
              <a:latin typeface="Calibri" panose="020F0502020204030204" pitchFamily="34" charset="0"/>
            </a:endParaRPr>
          </a:p>
        </p:txBody>
      </p:sp>
      <p:sp>
        <p:nvSpPr>
          <p:cNvPr id="34" name="TextBox 33"/>
          <p:cNvSpPr txBox="1"/>
          <p:nvPr/>
        </p:nvSpPr>
        <p:spPr>
          <a:xfrm>
            <a:off x="3119828" y="3880369"/>
            <a:ext cx="1092460" cy="523220"/>
          </a:xfrm>
          <a:prstGeom prst="rect">
            <a:avLst/>
          </a:prstGeom>
          <a:noFill/>
        </p:spPr>
        <p:txBody>
          <a:bodyPr wrap="square" rtlCol="0">
            <a:spAutoFit/>
          </a:bodyPr>
          <a:lstStyle/>
          <a:p>
            <a:r>
              <a:rPr lang="en-US" sz="1400" b="1" dirty="0" smtClean="0">
                <a:solidFill>
                  <a:schemeClr val="tx2"/>
                </a:solidFill>
                <a:latin typeface="Calibri" panose="020F0502020204030204" pitchFamily="34" charset="0"/>
              </a:rPr>
              <a:t>Operating </a:t>
            </a:r>
          </a:p>
          <a:p>
            <a:r>
              <a:rPr lang="en-US" sz="1400" b="1" dirty="0" smtClean="0">
                <a:solidFill>
                  <a:schemeClr val="tx2"/>
                </a:solidFill>
                <a:latin typeface="Calibri" panose="020F0502020204030204" pitchFamily="34" charset="0"/>
              </a:rPr>
              <a:t>System</a:t>
            </a:r>
            <a:endParaRPr lang="en-US" sz="1400" b="1" dirty="0">
              <a:solidFill>
                <a:schemeClr val="tx2"/>
              </a:solidFill>
              <a:latin typeface="Calibri" panose="020F0502020204030204" pitchFamily="34" charset="0"/>
            </a:endParaRPr>
          </a:p>
        </p:txBody>
      </p:sp>
      <p:sp>
        <p:nvSpPr>
          <p:cNvPr id="24" name="Rectangle 23"/>
          <p:cNvSpPr/>
          <p:nvPr/>
        </p:nvSpPr>
        <p:spPr>
          <a:xfrm>
            <a:off x="5334000" y="2613587"/>
            <a:ext cx="3343400" cy="1143446"/>
          </a:xfrm>
          <a:prstGeom prst="rect">
            <a:avLst/>
          </a:prstGeom>
          <a:ln>
            <a:solidFill>
              <a:schemeClr val="bg1">
                <a:lumMod val="9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rtlCol="0" anchor="t" anchorCtr="0">
            <a:noAutofit/>
          </a:bodyPr>
          <a:lstStyle/>
          <a:p>
            <a:pPr algn="ctr"/>
            <a:endParaRPr lang="en-US" sz="1400" b="1" dirty="0">
              <a:latin typeface="Calibri" panose="020F0502020204030204" pitchFamily="34" charset="0"/>
            </a:endParaRPr>
          </a:p>
        </p:txBody>
      </p:sp>
      <p:sp>
        <p:nvSpPr>
          <p:cNvPr id="25" name="Rectangle 24"/>
          <p:cNvSpPr/>
          <p:nvPr/>
        </p:nvSpPr>
        <p:spPr>
          <a:xfrm>
            <a:off x="4212288" y="3867314"/>
            <a:ext cx="4465111" cy="939015"/>
          </a:xfrm>
          <a:prstGeom prst="rect">
            <a:avLst/>
          </a:prstGeom>
          <a:ln>
            <a:solidFill>
              <a:schemeClr val="bg1">
                <a:lumMod val="9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rtlCol="0" anchor="t" anchorCtr="0">
            <a:noAutofit/>
          </a:bodyPr>
          <a:lstStyle/>
          <a:p>
            <a:pPr algn="ctr"/>
            <a:endParaRPr lang="en-US" sz="1400" b="1" dirty="0">
              <a:latin typeface="Calibri" panose="020F0502020204030204" pitchFamily="34" charset="0"/>
            </a:endParaRPr>
          </a:p>
        </p:txBody>
      </p:sp>
      <p:sp>
        <p:nvSpPr>
          <p:cNvPr id="26" name="Rectangle 25"/>
          <p:cNvSpPr/>
          <p:nvPr/>
        </p:nvSpPr>
        <p:spPr>
          <a:xfrm>
            <a:off x="1752600" y="4954062"/>
            <a:ext cx="6924800" cy="1466253"/>
          </a:xfrm>
          <a:prstGeom prst="rect">
            <a:avLst/>
          </a:prstGeom>
          <a:ln>
            <a:solidFill>
              <a:schemeClr val="bg1">
                <a:lumMod val="9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rtlCol="0" anchor="t" anchorCtr="0">
            <a:noAutofit/>
          </a:bodyPr>
          <a:lstStyle/>
          <a:p>
            <a:pPr algn="ctr"/>
            <a:endParaRPr lang="en-US" sz="1400" b="1" dirty="0">
              <a:latin typeface="Calibri" panose="020F0502020204030204" pitchFamily="34" charset="0"/>
            </a:endParaRPr>
          </a:p>
        </p:txBody>
      </p:sp>
    </p:spTree>
    <p:extLst>
      <p:ext uri="{BB962C8B-B14F-4D97-AF65-F5344CB8AC3E}">
        <p14:creationId xmlns:p14="http://schemas.microsoft.com/office/powerpoint/2010/main" val="1427027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91353"/>
            <a:ext cx="7010400" cy="1143000"/>
          </a:xfrm>
        </p:spPr>
        <p:txBody>
          <a:bodyPr/>
          <a:lstStyle/>
          <a:p>
            <a:r>
              <a:rPr lang="en-US" altLang="en-US" sz="2200" b="1" dirty="0" smtClean="0">
                <a:latin typeface="Calibri" pitchFamily="34" charset="0"/>
                <a:cs typeface="Calibri" pitchFamily="34" charset="0"/>
              </a:rPr>
              <a:t>Privacy &amp; Security</a:t>
            </a:r>
          </a:p>
        </p:txBody>
      </p:sp>
      <p:pic>
        <p:nvPicPr>
          <p:cNvPr id="27" name="Picture 26"/>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4727650" y="4697101"/>
            <a:ext cx="1499161" cy="1202580"/>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119" y="3784204"/>
            <a:ext cx="1649301" cy="1328715"/>
          </a:xfrm>
          <a:prstGeom prst="rect">
            <a:avLst/>
          </a:prstGeom>
        </p:spPr>
      </p:pic>
      <p:pic>
        <p:nvPicPr>
          <p:cNvPr id="35" name="Picture 34"/>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457200" y="4982774"/>
            <a:ext cx="2523069" cy="1619274"/>
          </a:xfrm>
          <a:prstGeom prst="rect">
            <a:avLst/>
          </a:prstGeom>
        </p:spPr>
      </p:pic>
      <p:pic>
        <p:nvPicPr>
          <p:cNvPr id="36" name="Picture 3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40000">
            <a:off x="3039545" y="4419218"/>
            <a:ext cx="1685925" cy="1758346"/>
          </a:xfrm>
          <a:prstGeom prst="rect">
            <a:avLst/>
          </a:prstGeom>
        </p:spPr>
      </p:pic>
      <p:pic>
        <p:nvPicPr>
          <p:cNvPr id="37" name="Picture 3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6537" y="3720994"/>
            <a:ext cx="1871886" cy="2513231"/>
          </a:xfrm>
          <a:prstGeom prst="rect">
            <a:avLst/>
          </a:prstGeom>
        </p:spPr>
      </p:pic>
      <p:pic>
        <p:nvPicPr>
          <p:cNvPr id="38" name="Picture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29400" y="2199431"/>
            <a:ext cx="2306161" cy="1411495"/>
          </a:xfrm>
          <a:prstGeom prst="rect">
            <a:avLst/>
          </a:prstGeom>
        </p:spPr>
      </p:pic>
      <p:pic>
        <p:nvPicPr>
          <p:cNvPr id="39" name="Picture 3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978617" y="1203290"/>
            <a:ext cx="4558057" cy="31592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191283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91353"/>
            <a:ext cx="7010400" cy="1143000"/>
          </a:xfrm>
        </p:spPr>
        <p:txBody>
          <a:bodyPr/>
          <a:lstStyle/>
          <a:p>
            <a:r>
              <a:rPr lang="en-US" altLang="en-US" sz="2200" b="1" dirty="0" smtClean="0">
                <a:latin typeface="Calibri" pitchFamily="34" charset="0"/>
                <a:cs typeface="Calibri" pitchFamily="34" charset="0"/>
              </a:rPr>
              <a:t>One Krypto: Privacy &amp; Security </a:t>
            </a:r>
          </a:p>
        </p:txBody>
      </p:sp>
      <p:sp>
        <p:nvSpPr>
          <p:cNvPr id="27" name="Rectangle 26"/>
          <p:cNvSpPr/>
          <p:nvPr/>
        </p:nvSpPr>
        <p:spPr>
          <a:xfrm>
            <a:off x="457200" y="1219200"/>
            <a:ext cx="1938338" cy="1558925"/>
          </a:xfrm>
          <a:prstGeom prst="rect">
            <a:avLst/>
          </a:prstGeom>
          <a:ln>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1600">
              <a:latin typeface="Calibri" pitchFamily="34" charset="0"/>
              <a:cs typeface="Calibri" pitchFamily="34" charset="0"/>
            </a:endParaRPr>
          </a:p>
        </p:txBody>
      </p:sp>
      <p:sp>
        <p:nvSpPr>
          <p:cNvPr id="28" name="TextBox 6"/>
          <p:cNvSpPr txBox="1">
            <a:spLocks noChangeArrowheads="1"/>
          </p:cNvSpPr>
          <p:nvPr/>
        </p:nvSpPr>
        <p:spPr bwMode="auto">
          <a:xfrm>
            <a:off x="457200" y="2438400"/>
            <a:ext cx="1946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dirty="0" smtClean="0">
                <a:latin typeface="Calibri" panose="020F0502020204030204" pitchFamily="34" charset="0"/>
              </a:rPr>
              <a:t>Stealth</a:t>
            </a:r>
            <a:endParaRPr lang="en-US" altLang="en-US" sz="1400" b="1" dirty="0">
              <a:latin typeface="Calibri" panose="020F0502020204030204" pitchFamily="34" charset="0"/>
            </a:endParaRPr>
          </a:p>
        </p:txBody>
      </p:sp>
      <p:sp>
        <p:nvSpPr>
          <p:cNvPr id="35" name="Rectangle 34"/>
          <p:cNvSpPr/>
          <p:nvPr/>
        </p:nvSpPr>
        <p:spPr>
          <a:xfrm>
            <a:off x="2543175" y="1219200"/>
            <a:ext cx="1946275" cy="1558925"/>
          </a:xfrm>
          <a:prstGeom prst="rect">
            <a:avLst/>
          </a:prstGeom>
          <a:ln>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1600">
              <a:latin typeface="Calibri" pitchFamily="34" charset="0"/>
              <a:cs typeface="Calibri" pitchFamily="34" charset="0"/>
            </a:endParaRPr>
          </a:p>
        </p:txBody>
      </p:sp>
      <p:sp>
        <p:nvSpPr>
          <p:cNvPr id="36" name="Rectangle 35"/>
          <p:cNvSpPr/>
          <p:nvPr/>
        </p:nvSpPr>
        <p:spPr>
          <a:xfrm>
            <a:off x="4637088" y="1219200"/>
            <a:ext cx="1947862" cy="1558925"/>
          </a:xfrm>
          <a:prstGeom prst="rect">
            <a:avLst/>
          </a:prstGeom>
          <a:ln>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1600" b="1" dirty="0">
              <a:latin typeface="Calibri" pitchFamily="34" charset="0"/>
              <a:cs typeface="Calibri" pitchFamily="34" charset="0"/>
            </a:endParaRPr>
          </a:p>
        </p:txBody>
      </p:sp>
      <p:sp>
        <p:nvSpPr>
          <p:cNvPr id="37" name="Rectangle 36"/>
          <p:cNvSpPr/>
          <p:nvPr/>
        </p:nvSpPr>
        <p:spPr>
          <a:xfrm>
            <a:off x="6705600" y="1219200"/>
            <a:ext cx="1946275" cy="1558925"/>
          </a:xfrm>
          <a:prstGeom prst="rect">
            <a:avLst/>
          </a:prstGeom>
          <a:ln>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sz="1600">
              <a:latin typeface="Calibri" pitchFamily="34" charset="0"/>
              <a:cs typeface="Calibri" pitchFamily="34" charset="0"/>
            </a:endParaRPr>
          </a:p>
        </p:txBody>
      </p:sp>
      <p:sp>
        <p:nvSpPr>
          <p:cNvPr id="38" name="TextBox 58"/>
          <p:cNvSpPr txBox="1">
            <a:spLocks noChangeArrowheads="1"/>
          </p:cNvSpPr>
          <p:nvPr/>
        </p:nvSpPr>
        <p:spPr bwMode="auto">
          <a:xfrm>
            <a:off x="2549525" y="2438400"/>
            <a:ext cx="1946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dirty="0" smtClean="0">
                <a:latin typeface="Calibri" panose="020F0502020204030204" pitchFamily="34" charset="0"/>
              </a:rPr>
              <a:t>Password</a:t>
            </a:r>
            <a:endParaRPr lang="en-US" altLang="en-US" sz="1400" b="1" dirty="0">
              <a:latin typeface="Calibri" panose="020F0502020204030204" pitchFamily="34" charset="0"/>
            </a:endParaRPr>
          </a:p>
        </p:txBody>
      </p:sp>
      <p:pic>
        <p:nvPicPr>
          <p:cNvPr id="39" name="Picture 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418" y="1285416"/>
            <a:ext cx="11699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63"/>
          <p:cNvSpPr txBox="1">
            <a:spLocks noChangeArrowheads="1"/>
          </p:cNvSpPr>
          <p:nvPr/>
        </p:nvSpPr>
        <p:spPr bwMode="auto">
          <a:xfrm>
            <a:off x="4648200" y="2438400"/>
            <a:ext cx="1946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dirty="0" smtClean="0">
                <a:latin typeface="Calibri" panose="020F0502020204030204" pitchFamily="34" charset="0"/>
              </a:rPr>
              <a:t>Encryption</a:t>
            </a:r>
            <a:endParaRPr lang="en-US" altLang="en-US" sz="1400" b="1" dirty="0">
              <a:latin typeface="Calibri" panose="020F0502020204030204" pitchFamily="34" charset="0"/>
            </a:endParaRPr>
          </a:p>
        </p:txBody>
      </p:sp>
      <p:sp>
        <p:nvSpPr>
          <p:cNvPr id="41" name="TextBox 65"/>
          <p:cNvSpPr txBox="1">
            <a:spLocks noChangeArrowheads="1"/>
          </p:cNvSpPr>
          <p:nvPr/>
        </p:nvSpPr>
        <p:spPr bwMode="auto">
          <a:xfrm>
            <a:off x="6740525" y="2438400"/>
            <a:ext cx="1946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dirty="0" smtClean="0">
                <a:latin typeface="Calibri" panose="020F0502020204030204" pitchFamily="34" charset="0"/>
              </a:rPr>
              <a:t>Screen Capture</a:t>
            </a:r>
            <a:endParaRPr lang="en-US" altLang="en-US" sz="1400" b="1" dirty="0">
              <a:latin typeface="Calibri" panose="020F0502020204030204" pitchFamily="34" charset="0"/>
            </a:endParaRPr>
          </a:p>
        </p:txBody>
      </p:sp>
      <p:sp>
        <p:nvSpPr>
          <p:cNvPr id="42" name="Text Placeholder 8"/>
          <p:cNvSpPr txBox="1">
            <a:spLocks/>
          </p:cNvSpPr>
          <p:nvPr/>
        </p:nvSpPr>
        <p:spPr bwMode="auto">
          <a:xfrm>
            <a:off x="2543175" y="2778125"/>
            <a:ext cx="1946275" cy="803275"/>
          </a:xfrm>
          <a:prstGeom prst="rect">
            <a:avLst/>
          </a:prstGeom>
          <a:solidFill>
            <a:schemeClr val="accent6">
              <a:lumMod val="40000"/>
              <a:lumOff val="60000"/>
            </a:schemeClr>
          </a:solidFill>
          <a:ln w="19050">
            <a:noFill/>
          </a:ln>
          <a:effectLst>
            <a:outerShdw blurRad="101600" algn="ctr" rotWithShape="0">
              <a:prstClr val="black">
                <a:alpha val="50000"/>
              </a:prstClr>
            </a:outerShdw>
          </a:effectLst>
        </p:spPr>
        <p:txBody>
          <a:bodyPr lIns="108000" tIns="108000" rIns="108000" bIns="108000" anchor="ct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a:lstStyle>
          <a:p>
            <a:pPr marL="0" indent="0" algn="ctr">
              <a:buFontTx/>
              <a:buNone/>
              <a:defRPr/>
            </a:pPr>
            <a:r>
              <a:rPr lang="en-US" sz="1350" dirty="0" smtClean="0">
                <a:solidFill>
                  <a:schemeClr val="bg1"/>
                </a:solidFill>
                <a:latin typeface="Calibri" pitchFamily="34" charset="0"/>
                <a:cs typeface="Calibri" pitchFamily="34" charset="0"/>
              </a:rPr>
              <a:t>Password to access OK</a:t>
            </a:r>
            <a:endParaRPr lang="en-US" sz="1350" dirty="0">
              <a:solidFill>
                <a:schemeClr val="bg1"/>
              </a:solidFill>
              <a:latin typeface="Calibri" pitchFamily="34" charset="0"/>
              <a:cs typeface="Calibri" pitchFamily="34" charset="0"/>
            </a:endParaRPr>
          </a:p>
        </p:txBody>
      </p:sp>
      <p:sp>
        <p:nvSpPr>
          <p:cNvPr id="43" name="Text Placeholder 9"/>
          <p:cNvSpPr txBox="1">
            <a:spLocks/>
          </p:cNvSpPr>
          <p:nvPr/>
        </p:nvSpPr>
        <p:spPr bwMode="auto">
          <a:xfrm>
            <a:off x="4637088" y="2778125"/>
            <a:ext cx="1947862" cy="803275"/>
          </a:xfrm>
          <a:prstGeom prst="rect">
            <a:avLst/>
          </a:prstGeom>
          <a:solidFill>
            <a:schemeClr val="accent6">
              <a:lumMod val="40000"/>
              <a:lumOff val="60000"/>
            </a:schemeClr>
          </a:solidFill>
          <a:ln w="19050">
            <a:noFill/>
          </a:ln>
          <a:effectLst>
            <a:outerShdw blurRad="101600" algn="ctr" rotWithShape="0">
              <a:prstClr val="black">
                <a:alpha val="50000"/>
              </a:prstClr>
            </a:outerShdw>
          </a:effectLst>
        </p:spPr>
        <p:txBody>
          <a:bodyPr lIns="108000" tIns="108000" rIns="108000" bIns="108000"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a:lstStyle>
          <a:p>
            <a:pPr marL="0" indent="0" algn="ctr">
              <a:buFontTx/>
              <a:buNone/>
              <a:defRPr/>
            </a:pPr>
            <a:r>
              <a:rPr lang="en-US" sz="1350" noProof="1" smtClean="0">
                <a:solidFill>
                  <a:schemeClr val="bg1"/>
                </a:solidFill>
                <a:latin typeface="Calibri" pitchFamily="34" charset="0"/>
                <a:cs typeface="Calibri" pitchFamily="34" charset="0"/>
              </a:rPr>
              <a:t>OK data encrypted</a:t>
            </a:r>
          </a:p>
        </p:txBody>
      </p:sp>
      <p:sp>
        <p:nvSpPr>
          <p:cNvPr id="44" name="Text Placeholder 10"/>
          <p:cNvSpPr txBox="1">
            <a:spLocks/>
          </p:cNvSpPr>
          <p:nvPr/>
        </p:nvSpPr>
        <p:spPr bwMode="auto">
          <a:xfrm>
            <a:off x="6705600" y="2778125"/>
            <a:ext cx="1946275" cy="803275"/>
          </a:xfrm>
          <a:prstGeom prst="rect">
            <a:avLst/>
          </a:prstGeom>
          <a:solidFill>
            <a:schemeClr val="accent6">
              <a:lumMod val="40000"/>
              <a:lumOff val="60000"/>
            </a:schemeClr>
          </a:solidFill>
          <a:ln w="19050">
            <a:noFill/>
          </a:ln>
          <a:effectLst>
            <a:outerShdw blurRad="101600" algn="ctr" rotWithShape="0">
              <a:prstClr val="black">
                <a:alpha val="50000"/>
              </a:prstClr>
            </a:outerShdw>
          </a:effectLst>
        </p:spPr>
        <p:txBody>
          <a:bodyPr lIns="108000" tIns="108000" rIns="108000" bIns="108000"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a:lstStyle>
          <a:p>
            <a:pPr marL="0" indent="0" algn="ctr">
              <a:buNone/>
              <a:defRPr/>
            </a:pPr>
            <a:r>
              <a:rPr lang="en-US" sz="1350" dirty="0" smtClean="0">
                <a:solidFill>
                  <a:schemeClr val="bg1"/>
                </a:solidFill>
                <a:latin typeface="Calibri" pitchFamily="34" charset="0"/>
                <a:cs typeface="Calibri" pitchFamily="34" charset="0"/>
              </a:rPr>
              <a:t>OK screen </a:t>
            </a:r>
            <a:r>
              <a:rPr lang="en-US" sz="1350" dirty="0">
                <a:solidFill>
                  <a:schemeClr val="bg1"/>
                </a:solidFill>
                <a:latin typeface="Calibri" pitchFamily="34" charset="0"/>
                <a:cs typeface="Calibri" pitchFamily="34" charset="0"/>
              </a:rPr>
              <a:t>capture </a:t>
            </a:r>
            <a:r>
              <a:rPr lang="en-US" sz="1350" dirty="0" smtClean="0">
                <a:solidFill>
                  <a:schemeClr val="bg1"/>
                </a:solidFill>
                <a:latin typeface="Calibri" pitchFamily="34" charset="0"/>
                <a:cs typeface="Calibri" pitchFamily="34" charset="0"/>
              </a:rPr>
              <a:t>disable</a:t>
            </a:r>
            <a:endParaRPr lang="en-US" sz="1350" dirty="0">
              <a:solidFill>
                <a:schemeClr val="bg1"/>
              </a:solidFill>
              <a:latin typeface="Calibri" pitchFamily="34" charset="0"/>
              <a:cs typeface="Calibri" pitchFamily="34" charset="0"/>
            </a:endParaRPr>
          </a:p>
        </p:txBody>
      </p:sp>
      <p:sp>
        <p:nvSpPr>
          <p:cNvPr id="45" name="Text Placeholder 7"/>
          <p:cNvSpPr txBox="1">
            <a:spLocks/>
          </p:cNvSpPr>
          <p:nvPr/>
        </p:nvSpPr>
        <p:spPr bwMode="auto">
          <a:xfrm>
            <a:off x="447675" y="2778125"/>
            <a:ext cx="1947863" cy="803275"/>
          </a:xfrm>
          <a:prstGeom prst="rect">
            <a:avLst/>
          </a:prstGeom>
          <a:solidFill>
            <a:schemeClr val="accent6">
              <a:lumMod val="40000"/>
              <a:lumOff val="60000"/>
            </a:schemeClr>
          </a:solidFill>
          <a:ln w="19050">
            <a:noFill/>
          </a:ln>
          <a:effectLst>
            <a:outerShdw blurRad="101600" algn="ctr" rotWithShape="0">
              <a:prstClr val="black">
                <a:alpha val="50000"/>
              </a:prstClr>
            </a:outerShdw>
          </a:effectLst>
        </p:spPr>
        <p:txBody>
          <a:bodyPr lIns="108000" tIns="108000" rIns="108000" bIns="108000"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a:lstStyle>
          <a:p>
            <a:pPr marL="0" indent="0" algn="ctr">
              <a:buFontTx/>
              <a:buNone/>
              <a:defRPr/>
            </a:pPr>
            <a:r>
              <a:rPr lang="en-US" sz="1350" noProof="1">
                <a:solidFill>
                  <a:schemeClr val="bg1"/>
                </a:solidFill>
                <a:latin typeface="Calibri" pitchFamily="34" charset="0"/>
                <a:cs typeface="Calibri" pitchFamily="34" charset="0"/>
              </a:rPr>
              <a:t>Conceals </a:t>
            </a:r>
            <a:r>
              <a:rPr lang="en-US" sz="1350" noProof="1" smtClean="0">
                <a:solidFill>
                  <a:schemeClr val="bg1"/>
                </a:solidFill>
                <a:latin typeface="Calibri" pitchFamily="34" charset="0"/>
                <a:cs typeface="Calibri" pitchFamily="34" charset="0"/>
              </a:rPr>
              <a:t>OK icon</a:t>
            </a:r>
            <a:endParaRPr lang="en-US" sz="1350" noProof="1">
              <a:solidFill>
                <a:schemeClr val="bg1"/>
              </a:solidFill>
              <a:latin typeface="Calibri" pitchFamily="34" charset="0"/>
              <a:cs typeface="Calibri" pitchFamily="34" charset="0"/>
            </a:endParaRPr>
          </a:p>
        </p:txBody>
      </p:sp>
      <p:sp>
        <p:nvSpPr>
          <p:cNvPr id="46" name="Rectangle 45"/>
          <p:cNvSpPr/>
          <p:nvPr/>
        </p:nvSpPr>
        <p:spPr>
          <a:xfrm>
            <a:off x="457200" y="3727450"/>
            <a:ext cx="1938338" cy="1717675"/>
          </a:xfrm>
          <a:prstGeom prst="rect">
            <a:avLst/>
          </a:prstGeom>
          <a:ln>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p>
        </p:txBody>
      </p:sp>
      <p:sp>
        <p:nvSpPr>
          <p:cNvPr id="47" name="TextBox 6"/>
          <p:cNvSpPr txBox="1">
            <a:spLocks noChangeArrowheads="1"/>
          </p:cNvSpPr>
          <p:nvPr/>
        </p:nvSpPr>
        <p:spPr bwMode="auto">
          <a:xfrm>
            <a:off x="307975" y="4987925"/>
            <a:ext cx="2174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dirty="0" smtClean="0">
                <a:latin typeface="Calibri" panose="020F0502020204030204" pitchFamily="34" charset="0"/>
              </a:rPr>
              <a:t>No Trace</a:t>
            </a:r>
            <a:endParaRPr lang="en-US" altLang="en-US" sz="1400" b="1" dirty="0">
              <a:latin typeface="Calibri" panose="020F0502020204030204" pitchFamily="34" charset="0"/>
            </a:endParaRPr>
          </a:p>
        </p:txBody>
      </p:sp>
      <p:sp>
        <p:nvSpPr>
          <p:cNvPr id="48" name="Rectangle 47"/>
          <p:cNvSpPr/>
          <p:nvPr/>
        </p:nvSpPr>
        <p:spPr>
          <a:xfrm>
            <a:off x="2543175" y="3727450"/>
            <a:ext cx="1946275" cy="1717675"/>
          </a:xfrm>
          <a:prstGeom prst="rect">
            <a:avLst/>
          </a:prstGeom>
          <a:ln>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p>
        </p:txBody>
      </p:sp>
      <p:sp>
        <p:nvSpPr>
          <p:cNvPr id="49" name="Rectangle 48"/>
          <p:cNvSpPr/>
          <p:nvPr/>
        </p:nvSpPr>
        <p:spPr>
          <a:xfrm>
            <a:off x="4637088" y="3727450"/>
            <a:ext cx="1947862" cy="1717675"/>
          </a:xfrm>
          <a:prstGeom prst="rect">
            <a:avLst/>
          </a:prstGeom>
          <a:ln>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b="1" dirty="0"/>
          </a:p>
        </p:txBody>
      </p:sp>
      <p:sp>
        <p:nvSpPr>
          <p:cNvPr id="50" name="Rectangle 49"/>
          <p:cNvSpPr/>
          <p:nvPr/>
        </p:nvSpPr>
        <p:spPr>
          <a:xfrm>
            <a:off x="6705600" y="3727450"/>
            <a:ext cx="1946275" cy="1717675"/>
          </a:xfrm>
          <a:prstGeom prst="rect">
            <a:avLst/>
          </a:prstGeom>
          <a:ln>
            <a:solidFill>
              <a:schemeClr val="bg1">
                <a:lumMod val="95000"/>
              </a:schemeClr>
            </a:solidFill>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en-US"/>
          </a:p>
        </p:txBody>
      </p:sp>
      <p:sp>
        <p:nvSpPr>
          <p:cNvPr id="51" name="TextBox 58"/>
          <p:cNvSpPr txBox="1">
            <a:spLocks noChangeArrowheads="1"/>
          </p:cNvSpPr>
          <p:nvPr/>
        </p:nvSpPr>
        <p:spPr bwMode="auto">
          <a:xfrm>
            <a:off x="2482850" y="4987925"/>
            <a:ext cx="20891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dirty="0" smtClean="0">
                <a:latin typeface="Calibri" panose="020F0502020204030204" pitchFamily="34" charset="0"/>
              </a:rPr>
              <a:t>Phone </a:t>
            </a:r>
            <a:r>
              <a:rPr lang="en-US" altLang="en-US" sz="1400" b="1" dirty="0">
                <a:latin typeface="Calibri" panose="020F0502020204030204" pitchFamily="34" charset="0"/>
              </a:rPr>
              <a:t>Book</a:t>
            </a:r>
          </a:p>
        </p:txBody>
      </p:sp>
      <p:sp>
        <p:nvSpPr>
          <p:cNvPr id="52" name="TextBox 60"/>
          <p:cNvSpPr txBox="1">
            <a:spLocks noChangeArrowheads="1"/>
          </p:cNvSpPr>
          <p:nvPr/>
        </p:nvSpPr>
        <p:spPr bwMode="auto">
          <a:xfrm>
            <a:off x="4683125" y="4987925"/>
            <a:ext cx="1946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a:latin typeface="Calibri" panose="020F0502020204030204" pitchFamily="34" charset="0"/>
              </a:rPr>
              <a:t>Auto Expiry </a:t>
            </a:r>
          </a:p>
        </p:txBody>
      </p:sp>
      <p:pic>
        <p:nvPicPr>
          <p:cNvPr id="53"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910013"/>
            <a:ext cx="78898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61"/>
          <p:cNvSpPr txBox="1">
            <a:spLocks noChangeArrowheads="1"/>
          </p:cNvSpPr>
          <p:nvPr/>
        </p:nvSpPr>
        <p:spPr bwMode="auto">
          <a:xfrm>
            <a:off x="6664325" y="5026025"/>
            <a:ext cx="20986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a:latin typeface="Calibri" panose="020F0502020204030204" pitchFamily="34" charset="0"/>
              </a:rPr>
              <a:t>Manual Reset </a:t>
            </a:r>
          </a:p>
        </p:txBody>
      </p:sp>
      <p:pic>
        <p:nvPicPr>
          <p:cNvPr id="5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90185" y="1385888"/>
            <a:ext cx="96996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r="19881" b="10811"/>
          <a:stretch>
            <a:fillRect/>
          </a:stretch>
        </p:blipFill>
        <p:spPr bwMode="auto">
          <a:xfrm>
            <a:off x="5051425" y="3910013"/>
            <a:ext cx="10445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Placeholder 8"/>
          <p:cNvSpPr txBox="1">
            <a:spLocks/>
          </p:cNvSpPr>
          <p:nvPr/>
        </p:nvSpPr>
        <p:spPr bwMode="auto">
          <a:xfrm>
            <a:off x="2549525" y="5445125"/>
            <a:ext cx="1939925" cy="727075"/>
          </a:xfrm>
          <a:prstGeom prst="rect">
            <a:avLst/>
          </a:prstGeom>
          <a:solidFill>
            <a:schemeClr val="accent6">
              <a:lumMod val="40000"/>
              <a:lumOff val="60000"/>
            </a:schemeClr>
          </a:solidFill>
          <a:ln w="19050">
            <a:noFill/>
          </a:ln>
          <a:effectLst>
            <a:outerShdw blurRad="101600" algn="ctr" rotWithShape="0">
              <a:prstClr val="black">
                <a:alpha val="50000"/>
              </a:prstClr>
            </a:outerShdw>
          </a:effectLst>
        </p:spPr>
        <p:txBody>
          <a:bodyPr lIns="108000" tIns="108000" rIns="108000" bIns="108000" anchor="ctr">
            <a:normAutofit lnSpcReduction="1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a:lstStyle>
          <a:p>
            <a:pPr marL="0" indent="0" algn="ctr">
              <a:lnSpc>
                <a:spcPct val="85000"/>
              </a:lnSpc>
              <a:buFontTx/>
              <a:buNone/>
              <a:defRPr/>
            </a:pPr>
            <a:r>
              <a:rPr lang="en-US" sz="1350" dirty="0">
                <a:solidFill>
                  <a:schemeClr val="bg1"/>
                </a:solidFill>
                <a:latin typeface="Calibri" pitchFamily="34" charset="0"/>
                <a:cs typeface="Calibri" pitchFamily="34" charset="0"/>
              </a:rPr>
              <a:t>Hidden phone book to keep your private contact </a:t>
            </a:r>
            <a:r>
              <a:rPr lang="en-US" sz="1350" dirty="0" smtClean="0">
                <a:solidFill>
                  <a:schemeClr val="bg1"/>
                </a:solidFill>
                <a:latin typeface="Calibri" pitchFamily="34" charset="0"/>
                <a:cs typeface="Calibri" pitchFamily="34" charset="0"/>
              </a:rPr>
              <a:t>details</a:t>
            </a:r>
            <a:endParaRPr lang="en-US" sz="1350" dirty="0">
              <a:solidFill>
                <a:schemeClr val="bg1"/>
              </a:solidFill>
              <a:latin typeface="Calibri" pitchFamily="34" charset="0"/>
              <a:cs typeface="Calibri" pitchFamily="34" charset="0"/>
            </a:endParaRPr>
          </a:p>
        </p:txBody>
      </p:sp>
      <p:sp>
        <p:nvSpPr>
          <p:cNvPr id="58" name="Text Placeholder 9"/>
          <p:cNvSpPr txBox="1">
            <a:spLocks/>
          </p:cNvSpPr>
          <p:nvPr/>
        </p:nvSpPr>
        <p:spPr bwMode="auto">
          <a:xfrm>
            <a:off x="4637088" y="5445125"/>
            <a:ext cx="1947862" cy="727075"/>
          </a:xfrm>
          <a:prstGeom prst="rect">
            <a:avLst/>
          </a:prstGeom>
          <a:solidFill>
            <a:schemeClr val="accent6">
              <a:lumMod val="40000"/>
              <a:lumOff val="60000"/>
            </a:schemeClr>
          </a:solidFill>
          <a:ln w="19050">
            <a:noFill/>
          </a:ln>
          <a:effectLst>
            <a:outerShdw blurRad="101600" algn="ctr" rotWithShape="0">
              <a:prstClr val="black">
                <a:alpha val="50000"/>
              </a:prstClr>
            </a:outerShdw>
          </a:effectLst>
        </p:spPr>
        <p:txBody>
          <a:bodyPr lIns="108000" tIns="108000" rIns="108000" bIns="108000"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a:lstStyle>
          <a:p>
            <a:pPr marL="0" indent="0" algn="ctr">
              <a:buFontTx/>
              <a:buNone/>
              <a:defRPr/>
            </a:pPr>
            <a:r>
              <a:rPr lang="en-US" sz="1350" noProof="1">
                <a:solidFill>
                  <a:schemeClr val="bg1"/>
                </a:solidFill>
                <a:latin typeface="Calibri" panose="020F0502020204030204" pitchFamily="34" charset="0"/>
                <a:cs typeface="Calibri" pitchFamily="34" charset="0"/>
              </a:rPr>
              <a:t>Encryption </a:t>
            </a:r>
            <a:r>
              <a:rPr lang="en-US" sz="1350" noProof="1" smtClean="0">
                <a:solidFill>
                  <a:schemeClr val="bg1"/>
                </a:solidFill>
                <a:latin typeface="Calibri" pitchFamily="34" charset="0"/>
                <a:cs typeface="Calibri" pitchFamily="34" charset="0"/>
              </a:rPr>
              <a:t>key expires </a:t>
            </a:r>
            <a:r>
              <a:rPr lang="en-US" sz="1350" noProof="1">
                <a:solidFill>
                  <a:schemeClr val="bg1"/>
                </a:solidFill>
                <a:latin typeface="Calibri" pitchFamily="34" charset="0"/>
                <a:cs typeface="Calibri" pitchFamily="34" charset="0"/>
              </a:rPr>
              <a:t>automatically and reset every 30 </a:t>
            </a:r>
            <a:r>
              <a:rPr lang="en-US" sz="1350" noProof="1" smtClean="0">
                <a:solidFill>
                  <a:schemeClr val="bg1"/>
                </a:solidFill>
                <a:latin typeface="Calibri" pitchFamily="34" charset="0"/>
                <a:cs typeface="Calibri" pitchFamily="34" charset="0"/>
              </a:rPr>
              <a:t>days</a:t>
            </a:r>
            <a:endParaRPr lang="en-US" sz="1350" noProof="1">
              <a:solidFill>
                <a:schemeClr val="bg1"/>
              </a:solidFill>
              <a:latin typeface="Calibri" pitchFamily="34" charset="0"/>
              <a:cs typeface="Calibri" pitchFamily="34" charset="0"/>
            </a:endParaRPr>
          </a:p>
        </p:txBody>
      </p:sp>
      <p:sp>
        <p:nvSpPr>
          <p:cNvPr id="59" name="Text Placeholder 10"/>
          <p:cNvSpPr txBox="1">
            <a:spLocks/>
          </p:cNvSpPr>
          <p:nvPr/>
        </p:nvSpPr>
        <p:spPr bwMode="auto">
          <a:xfrm>
            <a:off x="6705600" y="5445125"/>
            <a:ext cx="1946275" cy="727075"/>
          </a:xfrm>
          <a:prstGeom prst="rect">
            <a:avLst/>
          </a:prstGeom>
          <a:solidFill>
            <a:schemeClr val="accent6">
              <a:lumMod val="40000"/>
              <a:lumOff val="60000"/>
            </a:schemeClr>
          </a:solidFill>
          <a:ln w="19050">
            <a:noFill/>
          </a:ln>
          <a:effectLst>
            <a:outerShdw blurRad="101600" algn="ctr" rotWithShape="0">
              <a:prstClr val="black">
                <a:alpha val="50000"/>
              </a:prstClr>
            </a:outerShdw>
          </a:effectLst>
        </p:spPr>
        <p:txBody>
          <a:bodyPr lIns="108000" tIns="108000" rIns="108000" bIns="108000"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a:lstStyle>
          <a:p>
            <a:pPr marL="0" indent="0" algn="ctr">
              <a:buFontTx/>
              <a:buNone/>
              <a:defRPr/>
            </a:pPr>
            <a:r>
              <a:rPr lang="en-US" sz="1350" noProof="1">
                <a:solidFill>
                  <a:schemeClr val="bg1"/>
                </a:solidFill>
                <a:latin typeface="Calibri" pitchFamily="34" charset="0"/>
                <a:cs typeface="Calibri" pitchFamily="34" charset="0"/>
              </a:rPr>
              <a:t>Enable manual reset when key is </a:t>
            </a:r>
            <a:r>
              <a:rPr lang="en-US" sz="1350" noProof="1" smtClean="0">
                <a:solidFill>
                  <a:schemeClr val="bg1"/>
                </a:solidFill>
                <a:latin typeface="Calibri" pitchFamily="34" charset="0"/>
                <a:cs typeface="Calibri" pitchFamily="34" charset="0"/>
              </a:rPr>
              <a:t>compromised</a:t>
            </a:r>
            <a:endParaRPr lang="en-US" sz="1350" noProof="1">
              <a:solidFill>
                <a:schemeClr val="bg1"/>
              </a:solidFill>
              <a:latin typeface="Calibri" pitchFamily="34" charset="0"/>
              <a:cs typeface="Calibri" pitchFamily="34" charset="0"/>
            </a:endParaRPr>
          </a:p>
        </p:txBody>
      </p:sp>
      <p:sp>
        <p:nvSpPr>
          <p:cNvPr id="60" name="Text Placeholder 7"/>
          <p:cNvSpPr txBox="1">
            <a:spLocks/>
          </p:cNvSpPr>
          <p:nvPr/>
        </p:nvSpPr>
        <p:spPr bwMode="auto">
          <a:xfrm>
            <a:off x="457200" y="5445125"/>
            <a:ext cx="1938338" cy="727075"/>
          </a:xfrm>
          <a:prstGeom prst="rect">
            <a:avLst/>
          </a:prstGeom>
          <a:solidFill>
            <a:schemeClr val="accent6">
              <a:lumMod val="40000"/>
              <a:lumOff val="60000"/>
            </a:schemeClr>
          </a:solidFill>
          <a:ln w="19050">
            <a:noFill/>
          </a:ln>
          <a:effectLst>
            <a:outerShdw blurRad="101600" algn="ctr" rotWithShape="0">
              <a:prstClr val="black">
                <a:alpha val="50000"/>
              </a:prstClr>
            </a:outerShdw>
          </a:effectLst>
        </p:spPr>
        <p:txBody>
          <a:bodyPr lIns="108000" tIns="108000" rIns="108000" bIns="108000" anchor="ct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a:lstStyle>
          <a:p>
            <a:pPr marL="0" indent="0" algn="ctr">
              <a:buFontTx/>
              <a:buNone/>
              <a:defRPr/>
            </a:pPr>
            <a:r>
              <a:rPr lang="en-US" sz="1350" dirty="0">
                <a:solidFill>
                  <a:schemeClr val="bg1"/>
                </a:solidFill>
                <a:latin typeface="Calibri" pitchFamily="34" charset="0"/>
                <a:cs typeface="Calibri" pitchFamily="34" charset="0"/>
              </a:rPr>
              <a:t>OK self-destruct</a:t>
            </a:r>
          </a:p>
        </p:txBody>
      </p:sp>
      <p:pic>
        <p:nvPicPr>
          <p:cNvPr id="61" name="Picture 2" descr="http://aimeej21.com/wp-content/uploads/2012/11/password-lock-iStock_000020263944_Small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7525" y="1328738"/>
            <a:ext cx="981075"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19" descr="ANd9GcRtPHJPC2eOjkgu58TiDewzmhv8HFYAEHY_WX3APWAB14CrY2FIKr_8otH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10527" t="5263" b="5263"/>
          <a:stretch>
            <a:fillRect/>
          </a:stretch>
        </p:blipFill>
        <p:spPr bwMode="auto">
          <a:xfrm>
            <a:off x="5037137" y="1246031"/>
            <a:ext cx="123825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7" descr="ANd9GcQVRkw32n-LvJgWNsQA0L6YeJalqS9EX4fNNefCJ14cUSTJjVq5uw"/>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1687" y="3827463"/>
            <a:ext cx="1192213"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16719" y="3863181"/>
            <a:ext cx="12700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230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1287" y="2580556"/>
            <a:ext cx="1404938" cy="1050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title" idx="4294967295"/>
          </p:nvPr>
        </p:nvSpPr>
        <p:spPr>
          <a:xfrm>
            <a:off x="457200" y="291353"/>
            <a:ext cx="7010400" cy="1143000"/>
          </a:xfrm>
        </p:spPr>
        <p:txBody>
          <a:bodyPr/>
          <a:lstStyle/>
          <a:p>
            <a:r>
              <a:rPr lang="en-US" altLang="en-US" sz="2200" b="1" dirty="0" smtClean="0">
                <a:latin typeface="Calibri" pitchFamily="34" charset="0"/>
                <a:cs typeface="Calibri" pitchFamily="34" charset="0"/>
              </a:rPr>
              <a:t>One Krypto: Users</a:t>
            </a:r>
          </a:p>
        </p:txBody>
      </p:sp>
      <p:pic>
        <p:nvPicPr>
          <p:cNvPr id="65"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074" y="5796859"/>
            <a:ext cx="8669516" cy="99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6356349" y="2531755"/>
            <a:ext cx="2501900" cy="117316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1000"/>
              </a:spcBef>
              <a:defRPr/>
            </a:pPr>
            <a:r>
              <a:rPr lang="en-US" altLang="en-US" sz="1300" noProof="1">
                <a:solidFill>
                  <a:srgbClr val="000000"/>
                </a:solidFill>
                <a:latin typeface="Calibri" panose="020F0502020204030204" pitchFamily="34" charset="0"/>
              </a:rPr>
              <a:t>Privacy concious public</a:t>
            </a:r>
          </a:p>
        </p:txBody>
      </p:sp>
      <p:pic>
        <p:nvPicPr>
          <p:cNvPr id="15"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16843" y="1294653"/>
            <a:ext cx="1393825"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p:cNvSpPr/>
          <p:nvPr/>
        </p:nvSpPr>
        <p:spPr>
          <a:xfrm>
            <a:off x="219074" y="2531755"/>
            <a:ext cx="2514600" cy="117316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1000"/>
              </a:spcBef>
              <a:defRPr/>
            </a:pPr>
            <a:r>
              <a:rPr lang="en-US" altLang="en-US" sz="1300" noProof="1">
                <a:solidFill>
                  <a:srgbClr val="000000"/>
                </a:solidFill>
                <a:latin typeface="Calibri" panose="020F0502020204030204" pitchFamily="34" charset="0"/>
              </a:rPr>
              <a:t>Professionals who deal in highly confidential and sensitive information, environment and clients eg: analysts, researchers, lawyers, doctors </a:t>
            </a:r>
          </a:p>
        </p:txBody>
      </p:sp>
      <p:sp>
        <p:nvSpPr>
          <p:cNvPr id="18" name="Rectangle 17"/>
          <p:cNvSpPr/>
          <p:nvPr/>
        </p:nvSpPr>
        <p:spPr>
          <a:xfrm>
            <a:off x="223837" y="1211776"/>
            <a:ext cx="2509837" cy="1173162"/>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1000"/>
              </a:spcBef>
              <a:defRPr/>
            </a:pPr>
            <a:r>
              <a:rPr lang="en-US" altLang="en-US" sz="1300" noProof="1">
                <a:solidFill>
                  <a:srgbClr val="000000"/>
                </a:solidFill>
                <a:latin typeface="Calibri" panose="020F0502020204030204" pitchFamily="34" charset="0"/>
              </a:rPr>
              <a:t>Organisations which communicate and handle confidential information eg: R&amp;D, hospitals, law firms</a:t>
            </a:r>
          </a:p>
        </p:txBody>
      </p:sp>
      <p:pic>
        <p:nvPicPr>
          <p:cNvPr id="21" name="Picture 5" descr="bmpadsc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9724" y="2583376"/>
            <a:ext cx="140652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6361112" y="1210188"/>
            <a:ext cx="2509837" cy="1173163"/>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ts val="1000"/>
              </a:spcBef>
              <a:defRPr/>
            </a:pPr>
            <a:r>
              <a:rPr lang="en-US" altLang="en-US" sz="1200" noProof="1">
                <a:solidFill>
                  <a:srgbClr val="000000"/>
                </a:solidFill>
                <a:latin typeface="Calibri" panose="020F0502020204030204" pitchFamily="34" charset="0"/>
              </a:rPr>
              <a:t>Government Officials &amp; </a:t>
            </a:r>
            <a:r>
              <a:rPr lang="en-US" altLang="en-US" sz="1200" noProof="1" smtClean="0">
                <a:solidFill>
                  <a:srgbClr val="000000"/>
                </a:solidFill>
                <a:latin typeface="Calibri" panose="020F0502020204030204" pitchFamily="34" charset="0"/>
              </a:rPr>
              <a:t>Agencies, Security</a:t>
            </a:r>
            <a:r>
              <a:rPr lang="en-US" altLang="en-US" sz="1200" noProof="1">
                <a:solidFill>
                  <a:srgbClr val="000000"/>
                </a:solidFill>
                <a:latin typeface="Calibri" panose="020F0502020204030204" pitchFamily="34" charset="0"/>
              </a:rPr>
              <a:t>, Enforcement &amp; Military Personnel</a:t>
            </a:r>
          </a:p>
        </p:txBody>
      </p:sp>
      <p:pic>
        <p:nvPicPr>
          <p:cNvPr id="23" name="Picture 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879724" y="1262576"/>
            <a:ext cx="64770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21087" y="1262576"/>
            <a:ext cx="6413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879724" y="1819788"/>
            <a:ext cx="64770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9"/>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21087" y="1819788"/>
            <a:ext cx="641350"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9"/>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774368" y="4120459"/>
            <a:ext cx="1344612"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89843" y="4076009"/>
            <a:ext cx="1343025"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881" y="4076009"/>
            <a:ext cx="1567244"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5"/>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105530" y="4076009"/>
            <a:ext cx="1690688"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8"/>
          <p:cNvSpPr txBox="1">
            <a:spLocks noChangeArrowheads="1"/>
          </p:cNvSpPr>
          <p:nvPr/>
        </p:nvSpPr>
        <p:spPr bwMode="auto">
          <a:xfrm>
            <a:off x="1339850" y="4506222"/>
            <a:ext cx="20113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1400" dirty="0">
                <a:latin typeface="Calibri" panose="020F0502020204030204" pitchFamily="34" charset="0"/>
              </a:rPr>
              <a:t>Hi Doc. Got the lab results. Great news! Mrs. B is pregnant. Doc X</a:t>
            </a:r>
          </a:p>
        </p:txBody>
      </p:sp>
      <p:cxnSp>
        <p:nvCxnSpPr>
          <p:cNvPr id="36" name="Straight Arrow Connector 35"/>
          <p:cNvCxnSpPr/>
          <p:nvPr/>
        </p:nvCxnSpPr>
        <p:spPr>
          <a:xfrm>
            <a:off x="1446212" y="4368109"/>
            <a:ext cx="175260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223837" y="3923609"/>
            <a:ext cx="4210050" cy="16764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 name="Rectangle 37"/>
          <p:cNvSpPr/>
          <p:nvPr/>
        </p:nvSpPr>
        <p:spPr>
          <a:xfrm>
            <a:off x="4646993" y="3923609"/>
            <a:ext cx="4210050" cy="1676400"/>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9" name="TextBox 35"/>
          <p:cNvSpPr txBox="1">
            <a:spLocks noChangeArrowheads="1"/>
          </p:cNvSpPr>
          <p:nvPr/>
        </p:nvSpPr>
        <p:spPr bwMode="auto">
          <a:xfrm>
            <a:off x="5693155" y="4506222"/>
            <a:ext cx="22907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spcBef>
                <a:spcPct val="0"/>
              </a:spcBef>
              <a:buFontTx/>
              <a:buNone/>
            </a:pPr>
            <a:r>
              <a:rPr lang="en-US" altLang="en-US" sz="1400">
                <a:latin typeface="Calibri" panose="020F0502020204030204" pitchFamily="34" charset="0"/>
              </a:rPr>
              <a:t>Hey Mr. Banker. Am thinking of merging our Vietnam &amp; Thailand operations. Any thoughts? Mr. CEO</a:t>
            </a:r>
          </a:p>
        </p:txBody>
      </p:sp>
      <p:cxnSp>
        <p:nvCxnSpPr>
          <p:cNvPr id="40" name="Straight Arrow Connector 39"/>
          <p:cNvCxnSpPr/>
          <p:nvPr/>
        </p:nvCxnSpPr>
        <p:spPr>
          <a:xfrm>
            <a:off x="5961443" y="4368109"/>
            <a:ext cx="1752600" cy="0"/>
          </a:xfrm>
          <a:prstGeom prst="straightConnector1">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42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91353"/>
            <a:ext cx="7010400" cy="1143000"/>
          </a:xfrm>
        </p:spPr>
        <p:txBody>
          <a:bodyPr/>
          <a:lstStyle/>
          <a:p>
            <a:r>
              <a:rPr lang="en-US" altLang="en-US" sz="2200" b="1" dirty="0" smtClean="0">
                <a:latin typeface="Calibri" pitchFamily="34" charset="0"/>
                <a:cs typeface="Calibri" pitchFamily="34" charset="0"/>
              </a:rPr>
              <a:t>One Krypto: Media</a:t>
            </a:r>
          </a:p>
        </p:txBody>
      </p:sp>
      <p:pic>
        <p:nvPicPr>
          <p:cNvPr id="74" name="Picture 4"/>
          <p:cNvPicPr>
            <a:picLocks noChangeAspect="1" noChangeArrowheads="1"/>
          </p:cNvPicPr>
          <p:nvPr/>
        </p:nvPicPr>
        <p:blipFill>
          <a:blip r:embed="rId3"/>
          <a:srcRect/>
          <a:stretch>
            <a:fillRect/>
          </a:stretch>
        </p:blipFill>
        <p:spPr bwMode="auto">
          <a:xfrm rot="-180000">
            <a:off x="272419" y="1369859"/>
            <a:ext cx="3312272" cy="4673250"/>
          </a:xfrm>
          <a:prstGeom prst="rect">
            <a:avLst/>
          </a:prstGeom>
          <a:noFill/>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5" name="TextBox 6"/>
          <p:cNvSpPr txBox="1">
            <a:spLocks noChangeArrowheads="1"/>
          </p:cNvSpPr>
          <p:nvPr/>
        </p:nvSpPr>
        <p:spPr bwMode="auto">
          <a:xfrm>
            <a:off x="3544603" y="1317133"/>
            <a:ext cx="2514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i="1" dirty="0">
                <a:latin typeface="Calibri" panose="020F0502020204030204" pitchFamily="34" charset="0"/>
              </a:rPr>
              <a:t>Malaysian Reserve @ 15 </a:t>
            </a:r>
            <a:r>
              <a:rPr lang="en-US" altLang="en-US" sz="1200" b="1" i="1" dirty="0" smtClean="0">
                <a:latin typeface="Calibri" panose="020F0502020204030204" pitchFamily="34" charset="0"/>
              </a:rPr>
              <a:t>Aug </a:t>
            </a:r>
            <a:r>
              <a:rPr lang="en-US" altLang="en-US" sz="1200" b="1" i="1" dirty="0">
                <a:latin typeface="Calibri" panose="020F0502020204030204" pitchFamily="34" charset="0"/>
              </a:rPr>
              <a:t>2014 </a:t>
            </a:r>
          </a:p>
        </p:txBody>
      </p:sp>
      <p:pic>
        <p:nvPicPr>
          <p:cNvPr id="76" name="Picture 6"/>
          <p:cNvPicPr>
            <a:picLocks noChangeAspect="1" noChangeArrowheads="1"/>
          </p:cNvPicPr>
          <p:nvPr/>
        </p:nvPicPr>
        <p:blipFill>
          <a:blip r:embed="rId4"/>
          <a:srcRect/>
          <a:stretch>
            <a:fillRect/>
          </a:stretch>
        </p:blipFill>
        <p:spPr bwMode="auto">
          <a:xfrm>
            <a:off x="3200400" y="1737846"/>
            <a:ext cx="2593405" cy="3085055"/>
          </a:xfrm>
          <a:prstGeom prst="rect">
            <a:avLst/>
          </a:prstGeom>
          <a:noFill/>
          <a:ln w="9525">
            <a:no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77" name="TextBox 6"/>
          <p:cNvSpPr txBox="1">
            <a:spLocks noChangeArrowheads="1"/>
          </p:cNvSpPr>
          <p:nvPr/>
        </p:nvSpPr>
        <p:spPr bwMode="auto">
          <a:xfrm>
            <a:off x="3622797" y="4855597"/>
            <a:ext cx="23208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i="1" dirty="0">
                <a:latin typeface="Calibri" panose="020F0502020204030204" pitchFamily="34" charset="0"/>
              </a:rPr>
              <a:t>Utusan Malaysia @ 15 </a:t>
            </a:r>
            <a:r>
              <a:rPr lang="en-US" altLang="en-US" sz="1200" b="1" i="1" dirty="0" smtClean="0">
                <a:latin typeface="Calibri" panose="020F0502020204030204" pitchFamily="34" charset="0"/>
              </a:rPr>
              <a:t>Aug </a:t>
            </a:r>
            <a:r>
              <a:rPr lang="en-US" altLang="en-US" sz="1200" b="1" i="1" dirty="0">
                <a:latin typeface="Calibri" panose="020F0502020204030204" pitchFamily="34" charset="0"/>
              </a:rPr>
              <a:t>2014 </a:t>
            </a:r>
          </a:p>
        </p:txBody>
      </p:sp>
      <p:sp>
        <p:nvSpPr>
          <p:cNvPr id="78" name="TextBox 6"/>
          <p:cNvSpPr txBox="1">
            <a:spLocks noChangeArrowheads="1"/>
          </p:cNvSpPr>
          <p:nvPr/>
        </p:nvSpPr>
        <p:spPr bwMode="auto">
          <a:xfrm>
            <a:off x="6934199" y="6126582"/>
            <a:ext cx="20574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1200" b="1" i="1" dirty="0" smtClean="0">
                <a:latin typeface="Calibri" panose="020F0502020204030204" pitchFamily="34" charset="0"/>
              </a:rPr>
              <a:t>Bernama @ 9 Feb 2015</a:t>
            </a:r>
            <a:endParaRPr lang="en-US" altLang="en-US" sz="1200" b="1" i="1" dirty="0">
              <a:latin typeface="Calibri" panose="020F0502020204030204" pitchFamily="34" charset="0"/>
            </a:endParaRPr>
          </a:p>
        </p:txBody>
      </p:sp>
      <p:pic>
        <p:nvPicPr>
          <p:cNvPr id="2" name="Picture 1"/>
          <p:cNvPicPr>
            <a:picLocks noChangeAspect="1"/>
          </p:cNvPicPr>
          <p:nvPr/>
        </p:nvPicPr>
        <p:blipFill>
          <a:blip r:embed="rId5"/>
          <a:stretch>
            <a:fillRect/>
          </a:stretch>
        </p:blipFill>
        <p:spPr>
          <a:xfrm>
            <a:off x="5943599" y="1465101"/>
            <a:ext cx="3048001" cy="4661481"/>
          </a:xfrm>
          <a:prstGeom prst="rect">
            <a:avLst/>
          </a:prstGeom>
        </p:spPr>
      </p:pic>
    </p:spTree>
    <p:extLst>
      <p:ext uri="{BB962C8B-B14F-4D97-AF65-F5344CB8AC3E}">
        <p14:creationId xmlns:p14="http://schemas.microsoft.com/office/powerpoint/2010/main" val="33988569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91353"/>
            <a:ext cx="7010400" cy="1143000"/>
          </a:xfrm>
        </p:spPr>
        <p:txBody>
          <a:bodyPr/>
          <a:lstStyle/>
          <a:p>
            <a:r>
              <a:rPr lang="en-US" altLang="en-US" sz="2200" b="1" dirty="0" smtClean="0">
                <a:latin typeface="Calibri" pitchFamily="34" charset="0"/>
                <a:cs typeface="Calibri" pitchFamily="34" charset="0"/>
              </a:rPr>
              <a:t>Data &amp; Mobile Security Solutions</a:t>
            </a:r>
          </a:p>
        </p:txBody>
      </p:sp>
      <p:sp>
        <p:nvSpPr>
          <p:cNvPr id="7" name="TextBox 1"/>
          <p:cNvSpPr txBox="1">
            <a:spLocks noChangeArrowheads="1"/>
          </p:cNvSpPr>
          <p:nvPr/>
        </p:nvSpPr>
        <p:spPr bwMode="auto">
          <a:xfrm>
            <a:off x="457200" y="1236663"/>
            <a:ext cx="8229600"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Arial" pitchFamily="34" charset="0"/>
                <a:cs typeface="Arial" pitchFamily="34" charset="0"/>
              </a:defRPr>
            </a:lvl1pPr>
            <a:lvl2pPr>
              <a:defRPr sz="2800">
                <a:solidFill>
                  <a:schemeClr val="tx1"/>
                </a:solidFill>
                <a:latin typeface="Arial" pitchFamily="34" charset="0"/>
                <a:cs typeface="Arial" pitchFamily="34" charset="0"/>
              </a:defRPr>
            </a:lvl2pPr>
            <a:lvl3pPr>
              <a:defRPr sz="2400">
                <a:solidFill>
                  <a:schemeClr val="tx1"/>
                </a:solidFill>
                <a:latin typeface="Arial" pitchFamily="34" charset="0"/>
                <a:cs typeface="Arial" pitchFamily="34" charset="0"/>
              </a:defRPr>
            </a:lvl3pPr>
            <a:lvl4pPr>
              <a:defRPr sz="2000">
                <a:solidFill>
                  <a:schemeClr val="tx1"/>
                </a:solidFill>
                <a:latin typeface="Arial" pitchFamily="34" charset="0"/>
                <a:cs typeface="Arial" pitchFamily="34" charset="0"/>
              </a:defRPr>
            </a:lvl4pPr>
            <a:lvl5pPr>
              <a:defRPr sz="2000">
                <a:solidFill>
                  <a:schemeClr val="tx1"/>
                </a:solidFill>
                <a:latin typeface="Arial" pitchFamily="34" charset="0"/>
                <a:cs typeface="Arial" pitchFamily="34" charset="0"/>
              </a:defRPr>
            </a:lvl5pPr>
            <a:lvl6pPr>
              <a:defRPr sz="2000">
                <a:solidFill>
                  <a:schemeClr val="tx1"/>
                </a:solidFill>
                <a:latin typeface="Arial" pitchFamily="34" charset="0"/>
                <a:cs typeface="Arial" pitchFamily="34" charset="0"/>
              </a:defRPr>
            </a:lvl6pPr>
            <a:lvl7pPr>
              <a:defRPr sz="2000">
                <a:solidFill>
                  <a:schemeClr val="tx1"/>
                </a:solidFill>
                <a:latin typeface="Arial" pitchFamily="34" charset="0"/>
                <a:cs typeface="Arial" pitchFamily="34" charset="0"/>
              </a:defRPr>
            </a:lvl7pPr>
            <a:lvl8pPr>
              <a:defRPr sz="2000">
                <a:solidFill>
                  <a:schemeClr val="tx1"/>
                </a:solidFill>
                <a:latin typeface="Arial" pitchFamily="34" charset="0"/>
                <a:cs typeface="Arial" pitchFamily="34" charset="0"/>
              </a:defRPr>
            </a:lvl8pPr>
            <a:lvl9pPr>
              <a:defRPr sz="2000">
                <a:solidFill>
                  <a:schemeClr val="tx1"/>
                </a:solidFill>
                <a:latin typeface="Arial" pitchFamily="34" charset="0"/>
                <a:cs typeface="Arial" pitchFamily="34" charset="0"/>
              </a:defRPr>
            </a:lvl9pPr>
          </a:lstStyle>
          <a:p>
            <a:pPr algn="just" eaLnBrk="1" hangingPunct="1"/>
            <a:r>
              <a:rPr lang="en-US" sz="1400" b="1" dirty="0" smtClean="0">
                <a:solidFill>
                  <a:srgbClr val="000000"/>
                </a:solidFill>
                <a:latin typeface="Calibri"/>
              </a:rPr>
              <a:t>Mobile Device Management</a:t>
            </a:r>
          </a:p>
          <a:p>
            <a:pPr algn="just" eaLnBrk="1" hangingPunct="1"/>
            <a:r>
              <a:rPr lang="en-US" sz="1400" dirty="0" smtClean="0">
                <a:solidFill>
                  <a:srgbClr val="000000"/>
                </a:solidFill>
                <a:latin typeface="Calibri"/>
              </a:rPr>
              <a:t>A Mobile Device Management </a:t>
            </a:r>
            <a:r>
              <a:rPr lang="en-US" sz="1400" dirty="0">
                <a:solidFill>
                  <a:srgbClr val="000000"/>
                </a:solidFill>
                <a:latin typeface="Calibri"/>
              </a:rPr>
              <a:t>(MDM) </a:t>
            </a:r>
            <a:r>
              <a:rPr lang="en-US" sz="1400" dirty="0" smtClean="0">
                <a:solidFill>
                  <a:srgbClr val="000000"/>
                </a:solidFill>
                <a:latin typeface="Calibri"/>
              </a:rPr>
              <a:t>solution </a:t>
            </a:r>
            <a:r>
              <a:rPr lang="en-US" sz="1400" dirty="0">
                <a:solidFill>
                  <a:srgbClr val="000000"/>
                </a:solidFill>
                <a:latin typeface="Calibri"/>
              </a:rPr>
              <a:t>for organisations to manage mobile </a:t>
            </a:r>
            <a:r>
              <a:rPr lang="en-US" sz="1400" dirty="0" smtClean="0">
                <a:solidFill>
                  <a:srgbClr val="000000"/>
                </a:solidFill>
                <a:latin typeface="Calibri"/>
              </a:rPr>
              <a:t>devices within their premises:</a:t>
            </a:r>
            <a:endParaRPr lang="en-US" sz="1400" dirty="0">
              <a:solidFill>
                <a:srgbClr val="000000"/>
              </a:solidFill>
              <a:latin typeface="Calibri"/>
            </a:endParaRPr>
          </a:p>
          <a:p>
            <a:pPr marL="285750" lvl="0" indent="-285750" algn="just">
              <a:buFont typeface="Arial" panose="020B0604020202020204" pitchFamily="34" charset="0"/>
              <a:buChar char="•"/>
            </a:pPr>
            <a:r>
              <a:rPr lang="en-US" sz="1400" dirty="0" smtClean="0">
                <a:latin typeface="Calibri" panose="020F0502020204030204" pitchFamily="34" charset="0"/>
              </a:rPr>
              <a:t>Mobile </a:t>
            </a:r>
            <a:r>
              <a:rPr lang="en-US" sz="1400" dirty="0">
                <a:latin typeface="Calibri" panose="020F0502020204030204" pitchFamily="34" charset="0"/>
              </a:rPr>
              <a:t>Device Management</a:t>
            </a:r>
          </a:p>
          <a:p>
            <a:pPr marL="285750" lvl="0" indent="-285750" algn="just">
              <a:buFont typeface="Arial" panose="020B0604020202020204" pitchFamily="34" charset="0"/>
              <a:buChar char="•"/>
            </a:pPr>
            <a:r>
              <a:rPr lang="en-US" sz="1400" dirty="0">
                <a:latin typeface="Calibri" panose="020F0502020204030204" pitchFamily="34" charset="0"/>
              </a:rPr>
              <a:t>Mobile Application Management </a:t>
            </a:r>
          </a:p>
          <a:p>
            <a:pPr marL="285750" lvl="0" indent="-285750" algn="just">
              <a:buFont typeface="Arial" panose="020B0604020202020204" pitchFamily="34" charset="0"/>
              <a:buChar char="•"/>
            </a:pPr>
            <a:r>
              <a:rPr lang="en-US" sz="1400" dirty="0">
                <a:latin typeface="Calibri" panose="020F0502020204030204" pitchFamily="34" charset="0"/>
              </a:rPr>
              <a:t>Mobile Content Management</a:t>
            </a:r>
          </a:p>
          <a:p>
            <a:pPr algn="just" eaLnBrk="1" hangingPunct="1">
              <a:defRPr/>
            </a:pPr>
            <a:endParaRPr lang="en-US" altLang="en-US" sz="1400" noProof="1" smtClean="0">
              <a:solidFill>
                <a:srgbClr val="000000"/>
              </a:solidFill>
              <a:latin typeface="Calibri" panose="020F0502020204030204" pitchFamily="34" charset="0"/>
            </a:endParaRPr>
          </a:p>
          <a:p>
            <a:pPr algn="just" eaLnBrk="1" hangingPunct="1">
              <a:defRPr/>
            </a:pPr>
            <a:r>
              <a:rPr lang="en-US" sz="1400" b="1" dirty="0" smtClean="0">
                <a:solidFill>
                  <a:srgbClr val="000000"/>
                </a:solidFill>
                <a:latin typeface="Calibri"/>
              </a:rPr>
              <a:t>Mobile Data Security Management</a:t>
            </a:r>
          </a:p>
          <a:p>
            <a:pPr algn="just" eaLnBrk="1" hangingPunct="1">
              <a:defRPr/>
            </a:pPr>
            <a:r>
              <a:rPr lang="en-US" sz="1400" dirty="0" smtClean="0">
                <a:solidFill>
                  <a:srgbClr val="000000"/>
                </a:solidFill>
                <a:latin typeface="Calibri"/>
              </a:rPr>
              <a:t>A </a:t>
            </a:r>
            <a:r>
              <a:rPr lang="en-US" sz="1400" dirty="0">
                <a:solidFill>
                  <a:srgbClr val="000000"/>
                </a:solidFill>
                <a:latin typeface="Calibri"/>
              </a:rPr>
              <a:t>Mobile Data Security Management solution allowing user organisation to protect data integrity and </a:t>
            </a:r>
            <a:r>
              <a:rPr lang="en-US" sz="1400" dirty="0" smtClean="0">
                <a:solidFill>
                  <a:srgbClr val="000000"/>
                </a:solidFill>
                <a:latin typeface="Calibri"/>
              </a:rPr>
              <a:t>privacy:</a:t>
            </a:r>
            <a:endParaRPr lang="en-US" altLang="en-US" sz="1400" dirty="0">
              <a:latin typeface="Calibri" pitchFamily="34" charset="0"/>
              <a:cs typeface="Calibri" pitchFamily="34" charset="0"/>
            </a:endParaRPr>
          </a:p>
          <a:p>
            <a:pPr marL="285750" lvl="0" indent="-285750" algn="just">
              <a:buFont typeface="Arial" panose="020B0604020202020204" pitchFamily="34" charset="0"/>
              <a:buChar char="•"/>
            </a:pPr>
            <a:r>
              <a:rPr lang="en-US" sz="1400" dirty="0" smtClean="0">
                <a:latin typeface="Calibri" panose="020F0502020204030204" pitchFamily="34" charset="0"/>
              </a:rPr>
              <a:t>Data </a:t>
            </a:r>
            <a:r>
              <a:rPr lang="en-US" sz="1400" dirty="0">
                <a:latin typeface="Calibri" panose="020F0502020204030204" pitchFamily="34" charset="0"/>
              </a:rPr>
              <a:t>Protection: </a:t>
            </a:r>
            <a:r>
              <a:rPr lang="en-US" sz="1400" dirty="0">
                <a:latin typeface="Calibri"/>
                <a:cs typeface="Arial"/>
              </a:rPr>
              <a:t>Protects all the files and data including photo, video, documents and contacts, on the mobile devices to enable </a:t>
            </a:r>
            <a:r>
              <a:rPr lang="en-US" sz="1400" dirty="0">
                <a:latin typeface="Calibri" panose="020F0502020204030204" pitchFamily="34" charset="0"/>
              </a:rPr>
              <a:t> access permission restriction and encryption to ensure data integrity and security</a:t>
            </a:r>
          </a:p>
          <a:p>
            <a:pPr marL="285750" lvl="0" indent="-285750" algn="just">
              <a:buFont typeface="Arial" panose="020B0604020202020204" pitchFamily="34" charset="0"/>
              <a:buChar char="•"/>
            </a:pPr>
            <a:r>
              <a:rPr lang="en-US" sz="1400" dirty="0">
                <a:latin typeface="Calibri" panose="020F0502020204030204" pitchFamily="34" charset="0"/>
              </a:rPr>
              <a:t>Mobile Security: Password protected, intruder detection and device tampering prevention, </a:t>
            </a:r>
            <a:r>
              <a:rPr lang="en-US" sz="1400" dirty="0">
                <a:latin typeface="Calibri"/>
                <a:cs typeface="Arial"/>
              </a:rPr>
              <a:t>remote reset or wipe data on devices</a:t>
            </a:r>
            <a:endParaRPr lang="en-US" sz="1400" dirty="0">
              <a:latin typeface="Calibri" panose="020F0502020204030204" pitchFamily="34" charset="0"/>
            </a:endParaRPr>
          </a:p>
          <a:p>
            <a:pPr marL="285750" lvl="0" indent="-285750" algn="just">
              <a:buFont typeface="Arial" panose="020B0604020202020204" pitchFamily="34" charset="0"/>
              <a:buChar char="•"/>
            </a:pPr>
            <a:r>
              <a:rPr lang="en-US" sz="1400" dirty="0">
                <a:latin typeface="Calibri" panose="020F0502020204030204" pitchFamily="34" charset="0"/>
              </a:rPr>
              <a:t>Tracking and Monitoring: </a:t>
            </a:r>
            <a:r>
              <a:rPr lang="en-US" sz="1400" dirty="0">
                <a:latin typeface="Calibri"/>
                <a:cs typeface="Arial"/>
              </a:rPr>
              <a:t>Tracks and log unauthorized </a:t>
            </a:r>
            <a:r>
              <a:rPr lang="en-US" sz="1400" dirty="0" smtClean="0">
                <a:latin typeface="Calibri"/>
                <a:cs typeface="Arial"/>
              </a:rPr>
              <a:t>activities</a:t>
            </a:r>
            <a:endParaRPr lang="en-US" sz="1400" dirty="0">
              <a:latin typeface="Calibri" panose="020F0502020204030204" pitchFamily="34" charset="0"/>
            </a:endParaRPr>
          </a:p>
        </p:txBody>
      </p:sp>
      <p:pic>
        <p:nvPicPr>
          <p:cNvPr id="11" name="Picture 3" descr="http://www.kosmo.com.my/kosmo/pix/2014/1207/Kosmo/Negara/ne_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68" y="4794528"/>
            <a:ext cx="2971800" cy="179500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189668" y="4722536"/>
            <a:ext cx="5801932" cy="2123658"/>
          </a:xfrm>
          <a:prstGeom prst="rect">
            <a:avLst/>
          </a:prstGeom>
          <a:solidFill>
            <a:schemeClr val="bg1"/>
          </a:solidFill>
        </p:spPr>
        <p:txBody>
          <a:bodyPr wrap="square">
            <a:spAutoFit/>
          </a:bodyPr>
          <a:lstStyle/>
          <a:p>
            <a:pPr algn="just"/>
            <a:r>
              <a:rPr lang="en-US" sz="1200" dirty="0">
                <a:solidFill>
                  <a:srgbClr val="000000"/>
                </a:solidFill>
                <a:latin typeface="Calibri" panose="020F0502020204030204" pitchFamily="34" charset="0"/>
              </a:rPr>
              <a:t>KUALA LUMPUR – Persekutuan Majikan-Majikan Malaysia (MEF) mencadangkan supaya satu garis panduan </a:t>
            </a:r>
            <a:r>
              <a:rPr lang="en-US" sz="1200" dirty="0" err="1">
                <a:solidFill>
                  <a:srgbClr val="000000"/>
                </a:solidFill>
                <a:latin typeface="Calibri" panose="020F0502020204030204" pitchFamily="34" charset="0"/>
              </a:rPr>
              <a:t>baharu</a:t>
            </a:r>
            <a:r>
              <a:rPr lang="en-US" sz="1200" dirty="0">
                <a:solidFill>
                  <a:srgbClr val="000000"/>
                </a:solidFill>
                <a:latin typeface="Calibri" panose="020F0502020204030204" pitchFamily="34" charset="0"/>
              </a:rPr>
              <a:t> berhubung penggunaan telefon pintar dilaksanakan di </a:t>
            </a:r>
            <a:r>
              <a:rPr lang="en-US" sz="1200" dirty="0" err="1">
                <a:solidFill>
                  <a:srgbClr val="000000"/>
                </a:solidFill>
                <a:latin typeface="Calibri" panose="020F0502020204030204" pitchFamily="34" charset="0"/>
              </a:rPr>
              <a:t>tempat</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bekerja</a:t>
            </a:r>
            <a:r>
              <a:rPr lang="en-US" sz="1200" dirty="0">
                <a:solidFill>
                  <a:srgbClr val="000000"/>
                </a:solidFill>
                <a:latin typeface="Calibri" panose="020F0502020204030204" pitchFamily="34" charset="0"/>
              </a:rPr>
              <a:t> bagi </a:t>
            </a:r>
            <a:r>
              <a:rPr lang="en-US" sz="1200" dirty="0" err="1">
                <a:solidFill>
                  <a:srgbClr val="000000"/>
                </a:solidFill>
                <a:latin typeface="Calibri" panose="020F0502020204030204" pitchFamily="34" charset="0"/>
              </a:rPr>
              <a:t>mengelakkan</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produktiviti</a:t>
            </a:r>
            <a:r>
              <a:rPr lang="en-US" sz="1200" dirty="0">
                <a:solidFill>
                  <a:srgbClr val="000000"/>
                </a:solidFill>
                <a:latin typeface="Calibri" panose="020F0502020204030204" pitchFamily="34" charset="0"/>
              </a:rPr>
              <a:t> mereka </a:t>
            </a:r>
            <a:r>
              <a:rPr lang="en-US" sz="1200" dirty="0" err="1">
                <a:solidFill>
                  <a:srgbClr val="000000"/>
                </a:solidFill>
                <a:latin typeface="Calibri" panose="020F0502020204030204" pitchFamily="34" charset="0"/>
              </a:rPr>
              <a:t>terjejas</a:t>
            </a:r>
            <a:r>
              <a:rPr lang="en-US" sz="1200" dirty="0" smtClean="0">
                <a:solidFill>
                  <a:srgbClr val="000000"/>
                </a:solidFill>
                <a:latin typeface="Calibri" panose="020F0502020204030204" pitchFamily="34" charset="0"/>
              </a:rPr>
              <a:t>.</a:t>
            </a:r>
          </a:p>
          <a:p>
            <a:pPr algn="just"/>
            <a:endParaRPr lang="en-US" sz="600" dirty="0">
              <a:solidFill>
                <a:srgbClr val="000000"/>
              </a:solidFill>
              <a:latin typeface="Calibri" panose="020F0502020204030204" pitchFamily="34" charset="0"/>
            </a:endParaRPr>
          </a:p>
          <a:p>
            <a:pPr algn="just"/>
            <a:r>
              <a:rPr lang="en-US" sz="1200" dirty="0">
                <a:solidFill>
                  <a:srgbClr val="000000"/>
                </a:solidFill>
                <a:latin typeface="Calibri" panose="020F0502020204030204" pitchFamily="34" charset="0"/>
              </a:rPr>
              <a:t>Pengarah Eksekutif MEF, Datuk Shamsuddin </a:t>
            </a:r>
            <a:r>
              <a:rPr lang="en-US" sz="1200" dirty="0" err="1">
                <a:solidFill>
                  <a:srgbClr val="000000"/>
                </a:solidFill>
                <a:latin typeface="Calibri" panose="020F0502020204030204" pitchFamily="34" charset="0"/>
              </a:rPr>
              <a:t>Bardan</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berkata</a:t>
            </a:r>
            <a:r>
              <a:rPr lang="en-US" sz="1200" dirty="0">
                <a:solidFill>
                  <a:srgbClr val="000000"/>
                </a:solidFill>
                <a:latin typeface="Calibri" panose="020F0502020204030204" pitchFamily="34" charset="0"/>
              </a:rPr>
              <a:t>, garis panduan itu </a:t>
            </a:r>
            <a:r>
              <a:rPr lang="en-US" sz="1200" dirty="0" err="1">
                <a:solidFill>
                  <a:srgbClr val="000000"/>
                </a:solidFill>
                <a:latin typeface="Calibri" panose="020F0502020204030204" pitchFamily="34" charset="0"/>
              </a:rPr>
              <a:t>penting</a:t>
            </a:r>
            <a:r>
              <a:rPr lang="en-US" sz="1200" dirty="0">
                <a:solidFill>
                  <a:srgbClr val="000000"/>
                </a:solidFill>
                <a:latin typeface="Calibri" panose="020F0502020204030204" pitchFamily="34" charset="0"/>
              </a:rPr>
              <a:t> kerana terdapat </a:t>
            </a:r>
            <a:r>
              <a:rPr lang="en-US" sz="1200" dirty="0" err="1">
                <a:solidFill>
                  <a:srgbClr val="000000"/>
                </a:solidFill>
                <a:latin typeface="Calibri" panose="020F0502020204030204" pitchFamily="34" charset="0"/>
              </a:rPr>
              <a:t>majikan</a:t>
            </a:r>
            <a:r>
              <a:rPr lang="en-US" sz="1200" dirty="0">
                <a:solidFill>
                  <a:srgbClr val="000000"/>
                </a:solidFill>
                <a:latin typeface="Calibri" panose="020F0502020204030204" pitchFamily="34" charset="0"/>
              </a:rPr>
              <a:t> yang </a:t>
            </a:r>
            <a:r>
              <a:rPr lang="en-US" sz="1200" dirty="0" err="1">
                <a:solidFill>
                  <a:srgbClr val="000000"/>
                </a:solidFill>
                <a:latin typeface="Calibri" panose="020F0502020204030204" pitchFamily="34" charset="0"/>
              </a:rPr>
              <a:t>terpaksa</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membayar</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gaji</a:t>
            </a:r>
            <a:r>
              <a:rPr lang="en-US" sz="1200" dirty="0">
                <a:solidFill>
                  <a:srgbClr val="000000"/>
                </a:solidFill>
                <a:latin typeface="Calibri" panose="020F0502020204030204" pitchFamily="34" charset="0"/>
              </a:rPr>
              <a:t> lebih masa </a:t>
            </a:r>
            <a:r>
              <a:rPr lang="en-US" sz="1200" dirty="0" err="1">
                <a:solidFill>
                  <a:srgbClr val="000000"/>
                </a:solidFill>
                <a:latin typeface="Calibri" panose="020F0502020204030204" pitchFamily="34" charset="0"/>
              </a:rPr>
              <a:t>pekerja</a:t>
            </a:r>
            <a:r>
              <a:rPr lang="en-US" sz="1200" dirty="0">
                <a:solidFill>
                  <a:srgbClr val="000000"/>
                </a:solidFill>
                <a:latin typeface="Calibri" panose="020F0502020204030204" pitchFamily="34" charset="0"/>
              </a:rPr>
              <a:t> kerana mereka </a:t>
            </a:r>
            <a:r>
              <a:rPr lang="en-US" sz="1200" dirty="0" err="1">
                <a:solidFill>
                  <a:srgbClr val="000000"/>
                </a:solidFill>
                <a:latin typeface="Calibri" panose="020F0502020204030204" pitchFamily="34" charset="0"/>
              </a:rPr>
              <a:t>lewat</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menyiapkan</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kerja</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di­sebabkan</a:t>
            </a:r>
            <a:r>
              <a:rPr lang="en-US" sz="1200" dirty="0">
                <a:solidFill>
                  <a:srgbClr val="000000"/>
                </a:solidFill>
                <a:latin typeface="Calibri" panose="020F0502020204030204" pitchFamily="34" charset="0"/>
              </a:rPr>
              <a:t> penggunaan telefon pintar semasa </a:t>
            </a:r>
            <a:r>
              <a:rPr lang="en-US" sz="1200" dirty="0" err="1">
                <a:solidFill>
                  <a:srgbClr val="000000"/>
                </a:solidFill>
                <a:latin typeface="Calibri" panose="020F0502020204030204" pitchFamily="34" charset="0"/>
              </a:rPr>
              <a:t>melakukan</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tugas-tugas</a:t>
            </a:r>
            <a:r>
              <a:rPr lang="en-US" sz="1200" dirty="0">
                <a:solidFill>
                  <a:srgbClr val="000000"/>
                </a:solidFill>
                <a:latin typeface="Calibri" panose="020F0502020204030204" pitchFamily="34" charset="0"/>
              </a:rPr>
              <a:t> di pejabat</a:t>
            </a:r>
            <a:r>
              <a:rPr lang="en-US" sz="1200" dirty="0" smtClean="0">
                <a:solidFill>
                  <a:srgbClr val="000000"/>
                </a:solidFill>
                <a:latin typeface="Calibri" panose="020F0502020204030204" pitchFamily="34" charset="0"/>
              </a:rPr>
              <a:t>.</a:t>
            </a:r>
          </a:p>
          <a:p>
            <a:pPr algn="just"/>
            <a:endParaRPr lang="en-US" sz="600" dirty="0">
              <a:solidFill>
                <a:srgbClr val="000000"/>
              </a:solidFill>
              <a:latin typeface="Calibri" panose="020F0502020204030204" pitchFamily="34" charset="0"/>
            </a:endParaRPr>
          </a:p>
          <a:p>
            <a:pPr algn="just"/>
            <a:r>
              <a:rPr lang="en-US" sz="1200" dirty="0">
                <a:solidFill>
                  <a:srgbClr val="000000"/>
                </a:solidFill>
                <a:latin typeface="Calibri" panose="020F0502020204030204" pitchFamily="34" charset="0"/>
              </a:rPr>
              <a:t>“Ini </a:t>
            </a:r>
            <a:r>
              <a:rPr lang="en-US" sz="1200" dirty="0" err="1">
                <a:solidFill>
                  <a:srgbClr val="000000"/>
                </a:solidFill>
                <a:latin typeface="Calibri" panose="020F0502020204030204" pitchFamily="34" charset="0"/>
              </a:rPr>
              <a:t>menyebabkan</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ada</a:t>
            </a:r>
            <a:r>
              <a:rPr lang="en-US" sz="1200" dirty="0">
                <a:solidFill>
                  <a:srgbClr val="000000"/>
                </a:solidFill>
                <a:latin typeface="Calibri" panose="020F0502020204030204" pitchFamily="34" charset="0"/>
              </a:rPr>
              <a:t> syarikat </a:t>
            </a:r>
            <a:r>
              <a:rPr lang="en-US" sz="1200" dirty="0" err="1">
                <a:solidFill>
                  <a:srgbClr val="000000"/>
                </a:solidFill>
                <a:latin typeface="Calibri" panose="020F0502020204030204" pitchFamily="34" charset="0"/>
              </a:rPr>
              <a:t>tertentu</a:t>
            </a:r>
            <a:r>
              <a:rPr lang="en-US" sz="1200" dirty="0">
                <a:solidFill>
                  <a:srgbClr val="000000"/>
                </a:solidFill>
                <a:latin typeface="Calibri" panose="020F0502020204030204" pitchFamily="34" charset="0"/>
              </a:rPr>
              <a:t> yang </a:t>
            </a:r>
            <a:r>
              <a:rPr lang="en-US" sz="1200" dirty="0" err="1">
                <a:solidFill>
                  <a:srgbClr val="000000"/>
                </a:solidFill>
                <a:latin typeface="Calibri" panose="020F0502020204030204" pitchFamily="34" charset="0"/>
              </a:rPr>
              <a:t>terlalu</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ekstrem</a:t>
            </a:r>
            <a:r>
              <a:rPr lang="en-US" sz="1200" dirty="0">
                <a:solidFill>
                  <a:srgbClr val="000000"/>
                </a:solidFill>
                <a:latin typeface="Calibri" panose="020F0502020204030204" pitchFamily="34" charset="0"/>
              </a:rPr>
              <a:t> dengan </a:t>
            </a:r>
            <a:r>
              <a:rPr lang="en-US" sz="1200" dirty="0" err="1">
                <a:solidFill>
                  <a:srgbClr val="000000"/>
                </a:solidFill>
                <a:latin typeface="Calibri" panose="020F0502020204030204" pitchFamily="34" charset="0"/>
              </a:rPr>
              <a:t>melarang</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pekerja</a:t>
            </a:r>
            <a:r>
              <a:rPr lang="en-US" sz="1200" dirty="0">
                <a:solidFill>
                  <a:srgbClr val="000000"/>
                </a:solidFill>
                <a:latin typeface="Calibri" panose="020F0502020204030204" pitchFamily="34" charset="0"/>
              </a:rPr>
              <a:t> mereka menggunakan telefon pintar ketika </a:t>
            </a:r>
            <a:r>
              <a:rPr lang="en-US" sz="1200" dirty="0" err="1">
                <a:solidFill>
                  <a:srgbClr val="000000"/>
                </a:solidFill>
                <a:latin typeface="Calibri" panose="020F0502020204030204" pitchFamily="34" charset="0"/>
              </a:rPr>
              <a:t>waktu</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bekerja</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katanya</a:t>
            </a:r>
            <a:r>
              <a:rPr lang="en-US" sz="1200" dirty="0">
                <a:solidFill>
                  <a:srgbClr val="000000"/>
                </a:solidFill>
                <a:latin typeface="Calibri" panose="020F0502020204030204" pitchFamily="34" charset="0"/>
              </a:rPr>
              <a:t> ketika </a:t>
            </a:r>
            <a:r>
              <a:rPr lang="en-US" sz="1200" dirty="0" err="1">
                <a:solidFill>
                  <a:srgbClr val="000000"/>
                </a:solidFill>
                <a:latin typeface="Calibri" panose="020F0502020204030204" pitchFamily="34" charset="0"/>
              </a:rPr>
              <a:t>dihubungi</a:t>
            </a:r>
            <a:r>
              <a:rPr lang="en-US" sz="1200" dirty="0">
                <a:solidFill>
                  <a:srgbClr val="000000"/>
                </a:solidFill>
                <a:latin typeface="Calibri" panose="020F0502020204030204" pitchFamily="34" charset="0"/>
              </a:rPr>
              <a:t> ­ </a:t>
            </a:r>
            <a:r>
              <a:rPr lang="en-US" sz="1200" i="1" dirty="0" err="1">
                <a:solidFill>
                  <a:srgbClr val="000000"/>
                </a:solidFill>
                <a:latin typeface="Calibri" panose="020F0502020204030204" pitchFamily="34" charset="0"/>
              </a:rPr>
              <a:t>Kosmo</a:t>
            </a:r>
            <a:r>
              <a:rPr lang="en-US" sz="1200" i="1" dirty="0">
                <a:solidFill>
                  <a:srgbClr val="000000"/>
                </a:solidFill>
                <a:latin typeface="Calibri" panose="020F0502020204030204" pitchFamily="34" charset="0"/>
              </a:rPr>
              <a:t>! </a:t>
            </a:r>
            <a:r>
              <a:rPr lang="en-US" sz="1200" i="1" dirty="0" err="1">
                <a:solidFill>
                  <a:srgbClr val="000000"/>
                </a:solidFill>
                <a:latin typeface="Calibri" panose="020F0502020204030204" pitchFamily="34" charset="0"/>
              </a:rPr>
              <a:t>Ahad</a:t>
            </a:r>
            <a:r>
              <a:rPr lang="en-US" sz="1200" dirty="0">
                <a:solidFill>
                  <a:srgbClr val="000000"/>
                </a:solidFill>
                <a:latin typeface="Calibri" panose="020F0502020204030204" pitchFamily="34" charset="0"/>
              </a:rPr>
              <a:t> </a:t>
            </a:r>
            <a:r>
              <a:rPr lang="en-US" sz="1200" dirty="0" err="1">
                <a:solidFill>
                  <a:srgbClr val="000000"/>
                </a:solidFill>
                <a:latin typeface="Calibri" panose="020F0502020204030204" pitchFamily="34" charset="0"/>
              </a:rPr>
              <a:t>semalam</a:t>
            </a:r>
            <a:r>
              <a:rPr lang="en-US" sz="1200" dirty="0" smtClean="0">
                <a:solidFill>
                  <a:srgbClr val="000000"/>
                </a:solidFill>
                <a:latin typeface="Calibri" panose="020F0502020204030204" pitchFamily="34" charset="0"/>
              </a:rPr>
              <a:t>.</a:t>
            </a:r>
            <a:endParaRPr lang="en-US" sz="1200" dirty="0">
              <a:solidFill>
                <a:srgbClr val="000000"/>
              </a:solidFill>
              <a:latin typeface="Calibri" panose="020F0502020204030204" pitchFamily="34" charset="0"/>
            </a:endParaRPr>
          </a:p>
        </p:txBody>
      </p:sp>
      <p:cxnSp>
        <p:nvCxnSpPr>
          <p:cNvPr id="5" name="Straight Connector 4"/>
          <p:cNvCxnSpPr/>
          <p:nvPr/>
        </p:nvCxnSpPr>
        <p:spPr>
          <a:xfrm>
            <a:off x="838200" y="4572000"/>
            <a:ext cx="74676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2282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3"/>
          <p:cNvSpPr txBox="1">
            <a:spLocks noChangeArrowheads="1"/>
          </p:cNvSpPr>
          <p:nvPr/>
        </p:nvSpPr>
        <p:spPr bwMode="auto">
          <a:xfrm>
            <a:off x="1066800" y="5791200"/>
            <a:ext cx="701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400" b="1" dirty="0">
                <a:solidFill>
                  <a:schemeClr val="bg1"/>
                </a:solidFill>
                <a:latin typeface="Calibri" panose="020F0502020204030204" pitchFamily="34" charset="0"/>
              </a:rPr>
              <a:t>mTouche Technology Bhd</a:t>
            </a:r>
          </a:p>
          <a:p>
            <a:pPr algn="ctr" eaLnBrk="1" hangingPunct="1">
              <a:spcBef>
                <a:spcPct val="0"/>
              </a:spcBef>
              <a:buFontTx/>
              <a:buNone/>
            </a:pPr>
            <a:r>
              <a:rPr lang="en-US" altLang="en-US" sz="1400" i="1" dirty="0">
                <a:solidFill>
                  <a:schemeClr val="bg1"/>
                </a:solidFill>
                <a:latin typeface="Calibri" panose="020F0502020204030204" pitchFamily="34" charset="0"/>
              </a:rPr>
              <a:t>Suite 39-06 Menara </a:t>
            </a:r>
            <a:r>
              <a:rPr lang="en-US" altLang="en-US" sz="1400" i="1" dirty="0" smtClean="0">
                <a:solidFill>
                  <a:schemeClr val="bg1"/>
                </a:solidFill>
                <a:latin typeface="Calibri" panose="020F0502020204030204" pitchFamily="34" charset="0"/>
              </a:rPr>
              <a:t>Citibank 165 </a:t>
            </a:r>
            <a:r>
              <a:rPr lang="en-US" altLang="en-US" sz="1400" i="1" dirty="0">
                <a:solidFill>
                  <a:schemeClr val="bg1"/>
                </a:solidFill>
                <a:latin typeface="Calibri" panose="020F0502020204030204" pitchFamily="34" charset="0"/>
              </a:rPr>
              <a:t>Jalan </a:t>
            </a:r>
            <a:r>
              <a:rPr lang="en-US" altLang="en-US" sz="1400" i="1" dirty="0" smtClean="0">
                <a:solidFill>
                  <a:schemeClr val="bg1"/>
                </a:solidFill>
                <a:latin typeface="Calibri" panose="020F0502020204030204" pitchFamily="34" charset="0"/>
              </a:rPr>
              <a:t>Ampang 50450 </a:t>
            </a:r>
            <a:r>
              <a:rPr lang="en-US" altLang="en-US" sz="1400" i="1" dirty="0">
                <a:solidFill>
                  <a:schemeClr val="bg1"/>
                </a:solidFill>
                <a:latin typeface="Calibri" panose="020F0502020204030204" pitchFamily="34" charset="0"/>
              </a:rPr>
              <a:t>Kuala Lumpur Malaysia</a:t>
            </a:r>
          </a:p>
          <a:p>
            <a:pPr algn="ctr" eaLnBrk="1" hangingPunct="1">
              <a:spcBef>
                <a:spcPct val="0"/>
              </a:spcBef>
              <a:buFontTx/>
              <a:buNone/>
            </a:pPr>
            <a:r>
              <a:rPr lang="en-US" altLang="en-US" sz="1400" i="1" dirty="0">
                <a:solidFill>
                  <a:schemeClr val="bg1"/>
                </a:solidFill>
                <a:latin typeface="Calibri" panose="020F0502020204030204" pitchFamily="34" charset="0"/>
              </a:rPr>
              <a:t>Tel: +603 – 2166 0018   Fax: +603-2166 1028</a:t>
            </a:r>
          </a:p>
          <a:p>
            <a:pPr algn="ctr" eaLnBrk="1" hangingPunct="1">
              <a:spcBef>
                <a:spcPct val="0"/>
              </a:spcBef>
              <a:buFontTx/>
              <a:buNone/>
            </a:pPr>
            <a:r>
              <a:rPr lang="en-US" altLang="en-US" sz="1400" i="1" dirty="0">
                <a:solidFill>
                  <a:schemeClr val="bg1"/>
                </a:solidFill>
                <a:latin typeface="Calibri" panose="020F0502020204030204" pitchFamily="34" charset="0"/>
              </a:rPr>
              <a:t>www.mtouche.com</a:t>
            </a:r>
          </a:p>
        </p:txBody>
      </p:sp>
      <p:sp>
        <p:nvSpPr>
          <p:cNvPr id="19459" name="TextBox 2"/>
          <p:cNvSpPr txBox="1">
            <a:spLocks noChangeArrowheads="1"/>
          </p:cNvSpPr>
          <p:nvPr/>
        </p:nvSpPr>
        <p:spPr bwMode="auto">
          <a:xfrm>
            <a:off x="0" y="3276600"/>
            <a:ext cx="9144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4400" b="1" dirty="0">
                <a:solidFill>
                  <a:srgbClr val="FFFFFF"/>
                </a:solidFill>
                <a:latin typeface="Calibri" panose="020F0502020204030204" pitchFamily="34" charset="0"/>
              </a:rPr>
              <a:t>THANK YOU</a:t>
            </a:r>
            <a:endParaRPr lang="en-US" altLang="en-US" sz="4400" dirty="0">
              <a:solidFill>
                <a:srgbClr val="FFFFFF"/>
              </a:solidFill>
              <a:latin typeface="Calibri" panose="020F0502020204030204" pitchFamily="34" charset="0"/>
            </a:endParaRPr>
          </a:p>
        </p:txBody>
      </p:sp>
    </p:spTree>
    <p:extLst>
      <p:ext uri="{BB962C8B-B14F-4D97-AF65-F5344CB8AC3E}">
        <p14:creationId xmlns:p14="http://schemas.microsoft.com/office/powerpoint/2010/main" val="30402698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12" descr="Z"/>
          <p:cNvSpPr>
            <a:spLocks noChangeAspect="1" noChangeArrowheads="1"/>
          </p:cNvSpPr>
          <p:nvPr/>
        </p:nvSpPr>
        <p:spPr bwMode="auto">
          <a:xfrm>
            <a:off x="6250995" y="335437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ms-MY" altLang="en-US">
              <a:latin typeface="Calibri" pitchFamily="34" charset="0"/>
              <a:cs typeface="Calibri" pitchFamily="34" charset="0"/>
            </a:endParaRPr>
          </a:p>
        </p:txBody>
      </p:sp>
      <p:sp>
        <p:nvSpPr>
          <p:cNvPr id="14" name="AutoShape 14" descr="Z"/>
          <p:cNvSpPr>
            <a:spLocks noChangeAspect="1" noChangeArrowheads="1"/>
          </p:cNvSpPr>
          <p:nvPr/>
        </p:nvSpPr>
        <p:spPr bwMode="auto">
          <a:xfrm>
            <a:off x="6250995" y="335437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ms-MY" altLang="en-US">
              <a:latin typeface="Calibri" pitchFamily="34" charset="0"/>
              <a:cs typeface="Calibri" pitchFamily="34" charset="0"/>
            </a:endParaRPr>
          </a:p>
        </p:txBody>
      </p:sp>
      <p:sp>
        <p:nvSpPr>
          <p:cNvPr id="15" name="AutoShape 18" descr="Z"/>
          <p:cNvSpPr>
            <a:spLocks noChangeAspect="1" noChangeArrowheads="1"/>
          </p:cNvSpPr>
          <p:nvPr/>
        </p:nvSpPr>
        <p:spPr bwMode="auto">
          <a:xfrm>
            <a:off x="6250995" y="335437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altLang="en-US">
              <a:latin typeface="Calibri" pitchFamily="34" charset="0"/>
              <a:cs typeface="Calibri" pitchFamily="34" charset="0"/>
            </a:endParaRPr>
          </a:p>
        </p:txBody>
      </p:sp>
      <p:sp>
        <p:nvSpPr>
          <p:cNvPr id="17" name="AutoShape 20" descr="Z"/>
          <p:cNvSpPr>
            <a:spLocks noChangeAspect="1" noChangeArrowheads="1"/>
          </p:cNvSpPr>
          <p:nvPr/>
        </p:nvSpPr>
        <p:spPr bwMode="auto">
          <a:xfrm>
            <a:off x="6250995" y="335437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altLang="en-US">
              <a:latin typeface="Calibri" pitchFamily="34" charset="0"/>
              <a:cs typeface="Calibri" pitchFamily="34" charset="0"/>
            </a:endParaRPr>
          </a:p>
        </p:txBody>
      </p:sp>
      <p:sp>
        <p:nvSpPr>
          <p:cNvPr id="18" name="AutoShape 12" descr="Z"/>
          <p:cNvSpPr>
            <a:spLocks noChangeAspect="1" noChangeArrowheads="1"/>
          </p:cNvSpPr>
          <p:nvPr/>
        </p:nvSpPr>
        <p:spPr bwMode="auto">
          <a:xfrm>
            <a:off x="6250995" y="335437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ms-MY" altLang="en-US">
              <a:latin typeface="Calibri" pitchFamily="34" charset="0"/>
              <a:cs typeface="Calibri" pitchFamily="34" charset="0"/>
            </a:endParaRPr>
          </a:p>
        </p:txBody>
      </p:sp>
      <p:sp>
        <p:nvSpPr>
          <p:cNvPr id="19" name="AutoShape 14" descr="Z"/>
          <p:cNvSpPr>
            <a:spLocks noChangeAspect="1" noChangeArrowheads="1"/>
          </p:cNvSpPr>
          <p:nvPr/>
        </p:nvSpPr>
        <p:spPr bwMode="auto">
          <a:xfrm>
            <a:off x="6250995" y="335437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ms-MY" altLang="en-US">
              <a:latin typeface="Calibri" pitchFamily="34" charset="0"/>
              <a:cs typeface="Calibri" pitchFamily="34" charset="0"/>
            </a:endParaRPr>
          </a:p>
        </p:txBody>
      </p:sp>
      <p:sp>
        <p:nvSpPr>
          <p:cNvPr id="20" name="AutoShape 18" descr="Z"/>
          <p:cNvSpPr>
            <a:spLocks noChangeAspect="1" noChangeArrowheads="1"/>
          </p:cNvSpPr>
          <p:nvPr/>
        </p:nvSpPr>
        <p:spPr bwMode="auto">
          <a:xfrm>
            <a:off x="6250995" y="335437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altLang="en-US">
              <a:latin typeface="Calibri" pitchFamily="34" charset="0"/>
              <a:cs typeface="Calibri" pitchFamily="34" charset="0"/>
            </a:endParaRPr>
          </a:p>
        </p:txBody>
      </p:sp>
      <p:sp>
        <p:nvSpPr>
          <p:cNvPr id="21" name="AutoShape 20" descr="Z"/>
          <p:cNvSpPr>
            <a:spLocks noChangeAspect="1" noChangeArrowheads="1"/>
          </p:cNvSpPr>
          <p:nvPr/>
        </p:nvSpPr>
        <p:spPr bwMode="auto">
          <a:xfrm>
            <a:off x="6250995" y="3354377"/>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MY" altLang="en-US">
              <a:latin typeface="Calibri" pitchFamily="34" charset="0"/>
              <a:cs typeface="Calibri" pitchFamily="34"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312752"/>
            <a:ext cx="1811818" cy="1341691"/>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6280" y="1355045"/>
            <a:ext cx="1732320" cy="1712929"/>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06280" y="3886200"/>
            <a:ext cx="4419600" cy="2688908"/>
          </a:xfrm>
          <a:prstGeom prst="rect">
            <a:avLst/>
          </a:prstGeom>
        </p:spPr>
      </p:pic>
      <p:sp>
        <p:nvSpPr>
          <p:cNvPr id="3" name="Rectangle 2"/>
          <p:cNvSpPr/>
          <p:nvPr/>
        </p:nvSpPr>
        <p:spPr>
          <a:xfrm>
            <a:off x="1781998" y="2875662"/>
            <a:ext cx="5468164" cy="646331"/>
          </a:xfrm>
          <a:prstGeom prst="rect">
            <a:avLst/>
          </a:prstGeom>
          <a:solidFill>
            <a:srgbClr val="FFFF66"/>
          </a:solidFill>
        </p:spPr>
        <p:txBody>
          <a:bodyPr wrap="none">
            <a:spAutoFit/>
          </a:bodyPr>
          <a:lstStyle/>
          <a:p>
            <a:r>
              <a:rPr lang="en-US" sz="3600" b="1" dirty="0" smtClean="0">
                <a:latin typeface="Calibri" panose="020F0502020204030204" pitchFamily="34" charset="0"/>
                <a:ea typeface="Calibri" panose="020F0502020204030204" pitchFamily="34" charset="0"/>
                <a:cs typeface="Times New Roman" panose="02020603050405020304" pitchFamily="18" charset="0"/>
              </a:rPr>
              <a:t>FULBRIGHT - MCMC </a:t>
            </a:r>
            <a:r>
              <a:rPr lang="en-US" sz="3600" b="1" dirty="0">
                <a:latin typeface="Calibri" panose="020F0502020204030204" pitchFamily="34" charset="0"/>
                <a:ea typeface="Calibri" panose="020F0502020204030204" pitchFamily="34" charset="0"/>
                <a:cs typeface="Times New Roman" panose="02020603050405020304" pitchFamily="18" charset="0"/>
              </a:rPr>
              <a:t>GRANT</a:t>
            </a:r>
            <a:endParaRPr lang="en-US" sz="3600" dirty="0"/>
          </a:p>
        </p:txBody>
      </p:sp>
    </p:spTree>
    <p:extLst>
      <p:ext uri="{BB962C8B-B14F-4D97-AF65-F5344CB8AC3E}">
        <p14:creationId xmlns:p14="http://schemas.microsoft.com/office/powerpoint/2010/main" val="1091620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4"/>
          <p:cNvSpPr txBox="1">
            <a:spLocks noChangeArrowheads="1"/>
          </p:cNvSpPr>
          <p:nvPr/>
        </p:nvSpPr>
        <p:spPr bwMode="auto">
          <a:xfrm>
            <a:off x="457200" y="4186238"/>
            <a:ext cx="5181600" cy="461665"/>
          </a:xfrm>
          <a:prstGeom prst="rect">
            <a:avLst/>
          </a:prstGeom>
          <a:noFill/>
          <a:ln w="9525">
            <a:noFill/>
            <a:miter lim="800000"/>
            <a:headEnd/>
            <a:tailEnd/>
          </a:ln>
        </p:spPr>
        <p:txBody>
          <a:bodyPr wrap="square">
            <a:spAutoFit/>
          </a:bodyPr>
          <a:lstStyle/>
          <a:p>
            <a:r>
              <a:rPr lang="en-US" altLang="en-US" sz="2400" b="1" dirty="0" smtClean="0">
                <a:solidFill>
                  <a:schemeClr val="bg1"/>
                </a:solidFill>
                <a:latin typeface="Calibri" pitchFamily="34" charset="0"/>
              </a:rPr>
              <a:t>A Connected World</a:t>
            </a:r>
            <a:endParaRPr lang="en-US" altLang="en-US" sz="2400" b="1" dirty="0">
              <a:solidFill>
                <a:srgbClr val="FF9900"/>
              </a:solidFill>
              <a:latin typeface="Calibri" pitchFamily="34" charset="0"/>
            </a:endParaRPr>
          </a:p>
        </p:txBody>
      </p:sp>
      <p:cxnSp>
        <p:nvCxnSpPr>
          <p:cNvPr id="3" name="Straight Connector 2"/>
          <p:cNvCxnSpPr/>
          <p:nvPr/>
        </p:nvCxnSpPr>
        <p:spPr>
          <a:xfrm>
            <a:off x="457200" y="4648200"/>
            <a:ext cx="4800600" cy="0"/>
          </a:xfrm>
          <a:prstGeom prst="line">
            <a:avLst/>
          </a:prstGeom>
          <a:ln w="1905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3110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91353"/>
            <a:ext cx="7010400" cy="1143000"/>
          </a:xfrm>
        </p:spPr>
        <p:txBody>
          <a:bodyPr/>
          <a:lstStyle/>
          <a:p>
            <a:r>
              <a:rPr lang="en-US" altLang="en-US" sz="2200" b="1" dirty="0" smtClean="0">
                <a:latin typeface="Calibri" pitchFamily="34" charset="0"/>
                <a:cs typeface="Calibri" pitchFamily="34" charset="0"/>
              </a:rPr>
              <a:t>A Connected World</a:t>
            </a:r>
          </a:p>
        </p:txBody>
      </p:sp>
      <p:pic>
        <p:nvPicPr>
          <p:cNvPr id="27" name="Picture 26"/>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57200" y="1066800"/>
            <a:ext cx="8153400" cy="5334000"/>
          </a:xfrm>
          <a:prstGeom prst="rect">
            <a:avLst/>
          </a:prstGeom>
        </p:spPr>
      </p:pic>
      <p:sp>
        <p:nvSpPr>
          <p:cNvPr id="7" name="TextBox 6"/>
          <p:cNvSpPr txBox="1"/>
          <p:nvPr/>
        </p:nvSpPr>
        <p:spPr>
          <a:xfrm>
            <a:off x="1955174" y="2191408"/>
            <a:ext cx="3861784" cy="738664"/>
          </a:xfrm>
          <a:prstGeom prst="rect">
            <a:avLst/>
          </a:prstGeom>
          <a:noFill/>
        </p:spPr>
        <p:txBody>
          <a:bodyPr wrap="square" rtlCol="0">
            <a:spAutoFit/>
          </a:bodyPr>
          <a:lstStyle/>
          <a:p>
            <a:pPr algn="just"/>
            <a:r>
              <a:rPr lang="en-US" sz="1400" b="1" dirty="0" smtClean="0">
                <a:solidFill>
                  <a:schemeClr val="bg2">
                    <a:lumMod val="50000"/>
                  </a:schemeClr>
                </a:solidFill>
                <a:latin typeface="Calibri" panose="020F0502020204030204" pitchFamily="34" charset="0"/>
              </a:rPr>
              <a:t>Malaysia: </a:t>
            </a:r>
          </a:p>
          <a:p>
            <a:pPr algn="just"/>
            <a:r>
              <a:rPr lang="en-US" sz="1400" dirty="0" smtClean="0">
                <a:solidFill>
                  <a:schemeClr val="bg2">
                    <a:lumMod val="50000"/>
                  </a:schemeClr>
                </a:solidFill>
                <a:latin typeface="Calibri" panose="020F0502020204030204" pitchFamily="34" charset="0"/>
              </a:rPr>
              <a:t>WeChat growth with an active user base increase 1,187% </a:t>
            </a:r>
            <a:r>
              <a:rPr lang="en-US" sz="1400" i="1" dirty="0" smtClean="0">
                <a:solidFill>
                  <a:schemeClr val="bg2">
                    <a:lumMod val="50000"/>
                  </a:schemeClr>
                </a:solidFill>
                <a:latin typeface="Calibri" panose="020F0502020204030204" pitchFamily="34" charset="0"/>
              </a:rPr>
              <a:t>(between Q1 2013 – Q3 2014)</a:t>
            </a:r>
            <a:endParaRPr lang="en-US" sz="1400" i="1" dirty="0">
              <a:solidFill>
                <a:schemeClr val="bg2">
                  <a:lumMod val="50000"/>
                </a:schemeClr>
              </a:solidFill>
              <a:latin typeface="Calibri" panose="020F0502020204030204" pitchFamily="34" charset="0"/>
            </a:endParaRPr>
          </a:p>
        </p:txBody>
      </p:sp>
      <p:sp>
        <p:nvSpPr>
          <p:cNvPr id="35" name="TextBox 34"/>
          <p:cNvSpPr txBox="1"/>
          <p:nvPr/>
        </p:nvSpPr>
        <p:spPr>
          <a:xfrm>
            <a:off x="615906" y="3317720"/>
            <a:ext cx="4343400" cy="523220"/>
          </a:xfrm>
          <a:prstGeom prst="rect">
            <a:avLst/>
          </a:prstGeom>
          <a:noFill/>
        </p:spPr>
        <p:txBody>
          <a:bodyPr wrap="square" rtlCol="0">
            <a:spAutoFit/>
          </a:bodyPr>
          <a:lstStyle/>
          <a:p>
            <a:pPr algn="just"/>
            <a:r>
              <a:rPr lang="en-US" sz="1400" b="1" dirty="0" smtClean="0">
                <a:solidFill>
                  <a:srgbClr val="FFC000"/>
                </a:solidFill>
                <a:latin typeface="Calibri" panose="020F0502020204030204" pitchFamily="34" charset="0"/>
              </a:rPr>
              <a:t>Apple: </a:t>
            </a:r>
          </a:p>
          <a:p>
            <a:pPr algn="just"/>
            <a:r>
              <a:rPr lang="en-US" sz="1400" dirty="0" smtClean="0">
                <a:solidFill>
                  <a:srgbClr val="FFC000"/>
                </a:solidFill>
                <a:latin typeface="Calibri" panose="020F0502020204030204" pitchFamily="34" charset="0"/>
              </a:rPr>
              <a:t>Tracking about 1 billion App downloads a month (2012)</a:t>
            </a:r>
            <a:endParaRPr lang="en-US" sz="1400" dirty="0">
              <a:solidFill>
                <a:srgbClr val="FFC000"/>
              </a:solidFill>
              <a:latin typeface="Calibri" panose="020F0502020204030204" pitchFamily="34" charset="0"/>
            </a:endParaRPr>
          </a:p>
        </p:txBody>
      </p:sp>
      <p:sp>
        <p:nvSpPr>
          <p:cNvPr id="36" name="TextBox 35"/>
          <p:cNvSpPr txBox="1"/>
          <p:nvPr/>
        </p:nvSpPr>
        <p:spPr>
          <a:xfrm>
            <a:off x="5574271" y="3636745"/>
            <a:ext cx="3203755" cy="738664"/>
          </a:xfrm>
          <a:prstGeom prst="rect">
            <a:avLst/>
          </a:prstGeom>
          <a:noFill/>
        </p:spPr>
        <p:txBody>
          <a:bodyPr wrap="square" rtlCol="0">
            <a:spAutoFit/>
          </a:bodyPr>
          <a:lstStyle/>
          <a:p>
            <a:pPr algn="just"/>
            <a:r>
              <a:rPr lang="en-US" sz="1400" b="1" dirty="0" smtClean="0">
                <a:solidFill>
                  <a:srgbClr val="FF3300"/>
                </a:solidFill>
                <a:latin typeface="Calibri" panose="020F0502020204030204" pitchFamily="34" charset="0"/>
              </a:rPr>
              <a:t>Malaysia: </a:t>
            </a:r>
          </a:p>
          <a:p>
            <a:pPr algn="just"/>
            <a:r>
              <a:rPr lang="en-US" sz="1400" dirty="0" smtClean="0">
                <a:solidFill>
                  <a:srgbClr val="FF3300"/>
                </a:solidFill>
                <a:latin typeface="Calibri" panose="020F0502020204030204" pitchFamily="34" charset="0"/>
              </a:rPr>
              <a:t>Nine out of ten smartphones sold are Android-based </a:t>
            </a:r>
            <a:r>
              <a:rPr lang="en-US" sz="1400" i="1" dirty="0" smtClean="0">
                <a:solidFill>
                  <a:srgbClr val="FF3300"/>
                </a:solidFill>
                <a:latin typeface="Calibri" panose="020F0502020204030204" pitchFamily="34" charset="0"/>
              </a:rPr>
              <a:t>(2014)</a:t>
            </a:r>
            <a:endParaRPr lang="en-US" sz="1400" i="1" dirty="0">
              <a:solidFill>
                <a:srgbClr val="FF3300"/>
              </a:solidFill>
              <a:latin typeface="Calibri" panose="020F0502020204030204" pitchFamily="34" charset="0"/>
            </a:endParaRPr>
          </a:p>
        </p:txBody>
      </p:sp>
      <p:sp>
        <p:nvSpPr>
          <p:cNvPr id="16" name="TextBox 15"/>
          <p:cNvSpPr txBox="1"/>
          <p:nvPr/>
        </p:nvSpPr>
        <p:spPr>
          <a:xfrm>
            <a:off x="4343936" y="4401505"/>
            <a:ext cx="3685773" cy="954107"/>
          </a:xfrm>
          <a:prstGeom prst="rect">
            <a:avLst/>
          </a:prstGeom>
          <a:noFill/>
        </p:spPr>
        <p:txBody>
          <a:bodyPr wrap="square" rtlCol="0">
            <a:spAutoFit/>
          </a:bodyPr>
          <a:lstStyle/>
          <a:p>
            <a:pPr algn="just"/>
            <a:r>
              <a:rPr lang="en-US" sz="1400" b="1" dirty="0" smtClean="0">
                <a:solidFill>
                  <a:srgbClr val="FF3300"/>
                </a:solidFill>
                <a:latin typeface="Calibri" panose="020F0502020204030204" pitchFamily="34" charset="0"/>
              </a:rPr>
              <a:t>Malaysia: </a:t>
            </a:r>
          </a:p>
          <a:p>
            <a:pPr algn="just"/>
            <a:r>
              <a:rPr lang="en-US" sz="1400" b="1" dirty="0" smtClean="0">
                <a:solidFill>
                  <a:srgbClr val="FF3300"/>
                </a:solidFill>
                <a:latin typeface="Calibri" panose="020F0502020204030204" pitchFamily="34" charset="0"/>
              </a:rPr>
              <a:t>Aggregated Internet Bandwidth Consumption</a:t>
            </a:r>
          </a:p>
          <a:p>
            <a:pPr algn="just"/>
            <a:r>
              <a:rPr lang="en-US" sz="1400" dirty="0" smtClean="0">
                <a:solidFill>
                  <a:srgbClr val="FF3300"/>
                </a:solidFill>
                <a:latin typeface="Calibri" panose="020F0502020204030204" pitchFamily="34" charset="0"/>
              </a:rPr>
              <a:t>Jan - June 2014: 306,970 Mbps</a:t>
            </a:r>
          </a:p>
          <a:p>
            <a:pPr algn="just"/>
            <a:r>
              <a:rPr lang="en-US" sz="1400" dirty="0" smtClean="0">
                <a:solidFill>
                  <a:srgbClr val="FF3300"/>
                </a:solidFill>
                <a:latin typeface="Calibri" panose="020F0502020204030204" pitchFamily="34" charset="0"/>
              </a:rPr>
              <a:t>Jan - Dec 2013: 349,277 Mbps</a:t>
            </a:r>
            <a:endParaRPr lang="en-US" sz="1400" dirty="0">
              <a:solidFill>
                <a:srgbClr val="FF3300"/>
              </a:solidFill>
              <a:latin typeface="Calibri" panose="020F0502020204030204" pitchFamily="34" charset="0"/>
            </a:endParaRPr>
          </a:p>
        </p:txBody>
      </p:sp>
      <p:sp>
        <p:nvSpPr>
          <p:cNvPr id="37" name="TextBox 36"/>
          <p:cNvSpPr txBox="1"/>
          <p:nvPr/>
        </p:nvSpPr>
        <p:spPr>
          <a:xfrm>
            <a:off x="5285973" y="3059425"/>
            <a:ext cx="3657600" cy="523220"/>
          </a:xfrm>
          <a:prstGeom prst="rect">
            <a:avLst/>
          </a:prstGeom>
          <a:noFill/>
        </p:spPr>
        <p:txBody>
          <a:bodyPr wrap="square" rtlCol="0">
            <a:spAutoFit/>
          </a:bodyPr>
          <a:lstStyle/>
          <a:p>
            <a:pPr algn="just"/>
            <a:r>
              <a:rPr lang="en-US" sz="1400" b="1" dirty="0" smtClean="0">
                <a:solidFill>
                  <a:srgbClr val="FF3300"/>
                </a:solidFill>
                <a:latin typeface="Calibri" panose="020F0502020204030204" pitchFamily="34" charset="0"/>
              </a:rPr>
              <a:t>Malaysia: </a:t>
            </a:r>
          </a:p>
          <a:p>
            <a:pPr algn="just"/>
            <a:r>
              <a:rPr lang="en-US" sz="1400" dirty="0" smtClean="0">
                <a:solidFill>
                  <a:srgbClr val="FF3300"/>
                </a:solidFill>
                <a:latin typeface="Calibri" panose="020F0502020204030204" pitchFamily="34" charset="0"/>
              </a:rPr>
              <a:t>Smartphone Sales Volume = 8.5 million </a:t>
            </a:r>
            <a:r>
              <a:rPr lang="en-US" sz="1400" i="1" dirty="0" smtClean="0">
                <a:solidFill>
                  <a:srgbClr val="FF3300"/>
                </a:solidFill>
                <a:latin typeface="Calibri" panose="020F0502020204030204" pitchFamily="34" charset="0"/>
              </a:rPr>
              <a:t>(2014)</a:t>
            </a:r>
            <a:endParaRPr lang="en-US" sz="1400" i="1" dirty="0">
              <a:solidFill>
                <a:srgbClr val="FF3300"/>
              </a:solidFill>
              <a:latin typeface="Calibri" panose="020F0502020204030204" pitchFamily="34" charset="0"/>
            </a:endParaRPr>
          </a:p>
        </p:txBody>
      </p:sp>
      <p:sp>
        <p:nvSpPr>
          <p:cNvPr id="38" name="TextBox 37"/>
          <p:cNvSpPr txBox="1"/>
          <p:nvPr/>
        </p:nvSpPr>
        <p:spPr>
          <a:xfrm>
            <a:off x="2209800" y="1434353"/>
            <a:ext cx="3861784" cy="738664"/>
          </a:xfrm>
          <a:prstGeom prst="rect">
            <a:avLst/>
          </a:prstGeom>
          <a:noFill/>
        </p:spPr>
        <p:txBody>
          <a:bodyPr wrap="square" rtlCol="0">
            <a:spAutoFit/>
          </a:bodyPr>
          <a:lstStyle/>
          <a:p>
            <a:pPr algn="just"/>
            <a:r>
              <a:rPr lang="en-US" sz="1400" b="1" dirty="0" smtClean="0">
                <a:solidFill>
                  <a:schemeClr val="bg2">
                    <a:lumMod val="50000"/>
                  </a:schemeClr>
                </a:solidFill>
                <a:latin typeface="Calibri" panose="020F0502020204030204" pitchFamily="34" charset="0"/>
              </a:rPr>
              <a:t>Global: </a:t>
            </a:r>
          </a:p>
          <a:p>
            <a:pPr algn="just"/>
            <a:r>
              <a:rPr lang="en-US" sz="1400" dirty="0" smtClean="0">
                <a:solidFill>
                  <a:schemeClr val="bg2">
                    <a:lumMod val="50000"/>
                  </a:schemeClr>
                </a:solidFill>
                <a:latin typeface="Calibri" panose="020F0502020204030204" pitchFamily="34" charset="0"/>
              </a:rPr>
              <a:t>WeChat growth with an active user base increase 156% </a:t>
            </a:r>
            <a:r>
              <a:rPr lang="en-US" sz="1400" i="1" dirty="0" smtClean="0">
                <a:solidFill>
                  <a:schemeClr val="bg2">
                    <a:lumMod val="50000"/>
                  </a:schemeClr>
                </a:solidFill>
                <a:latin typeface="Calibri" panose="020F0502020204030204" pitchFamily="34" charset="0"/>
              </a:rPr>
              <a:t>(between Q1 2013 – Q3 2014)</a:t>
            </a:r>
            <a:endParaRPr lang="en-US" sz="1400" i="1" dirty="0">
              <a:solidFill>
                <a:schemeClr val="bg2">
                  <a:lumMod val="50000"/>
                </a:schemeClr>
              </a:solidFill>
              <a:latin typeface="Calibri" panose="020F0502020204030204" pitchFamily="34" charset="0"/>
            </a:endParaRPr>
          </a:p>
        </p:txBody>
      </p:sp>
      <p:sp>
        <p:nvSpPr>
          <p:cNvPr id="39" name="TextBox 38"/>
          <p:cNvSpPr txBox="1"/>
          <p:nvPr/>
        </p:nvSpPr>
        <p:spPr>
          <a:xfrm>
            <a:off x="4492646" y="5433453"/>
            <a:ext cx="4450927" cy="738664"/>
          </a:xfrm>
          <a:prstGeom prst="rect">
            <a:avLst/>
          </a:prstGeom>
          <a:noFill/>
        </p:spPr>
        <p:txBody>
          <a:bodyPr wrap="square" rtlCol="0">
            <a:spAutoFit/>
          </a:bodyPr>
          <a:lstStyle/>
          <a:p>
            <a:pPr algn="just"/>
            <a:r>
              <a:rPr lang="en-US" sz="1400" b="1" dirty="0" smtClean="0">
                <a:solidFill>
                  <a:schemeClr val="tx2"/>
                </a:solidFill>
                <a:latin typeface="Calibri" panose="020F0502020204030204" pitchFamily="34" charset="0"/>
              </a:rPr>
              <a:t>Malaysia: </a:t>
            </a:r>
          </a:p>
          <a:p>
            <a:pPr algn="just"/>
            <a:r>
              <a:rPr lang="en-US" sz="1400" dirty="0" smtClean="0">
                <a:solidFill>
                  <a:schemeClr val="tx2"/>
                </a:solidFill>
                <a:latin typeface="Calibri" panose="020F0502020204030204" pitchFamily="34" charset="0"/>
              </a:rPr>
              <a:t>One of only five countries in the world where smartphone usage exceeds that of computers – 51% vs 29% </a:t>
            </a:r>
            <a:r>
              <a:rPr lang="en-US" sz="1400" i="1" dirty="0" smtClean="0">
                <a:solidFill>
                  <a:schemeClr val="tx2"/>
                </a:solidFill>
                <a:latin typeface="Calibri" panose="020F0502020204030204" pitchFamily="34" charset="0"/>
              </a:rPr>
              <a:t>(2014)</a:t>
            </a:r>
            <a:endParaRPr lang="en-US" sz="1400" i="1" dirty="0">
              <a:solidFill>
                <a:schemeClr val="tx2"/>
              </a:solidFill>
              <a:latin typeface="Calibri" panose="020F0502020204030204" pitchFamily="34" charset="0"/>
            </a:endParaRPr>
          </a:p>
        </p:txBody>
      </p:sp>
      <p:sp>
        <p:nvSpPr>
          <p:cNvPr id="40" name="TextBox 39"/>
          <p:cNvSpPr txBox="1"/>
          <p:nvPr/>
        </p:nvSpPr>
        <p:spPr>
          <a:xfrm>
            <a:off x="508715" y="4250370"/>
            <a:ext cx="3090862" cy="738664"/>
          </a:xfrm>
          <a:prstGeom prst="rect">
            <a:avLst/>
          </a:prstGeom>
          <a:noFill/>
        </p:spPr>
        <p:txBody>
          <a:bodyPr wrap="square" rtlCol="0">
            <a:spAutoFit/>
          </a:bodyPr>
          <a:lstStyle/>
          <a:p>
            <a:pPr algn="just"/>
            <a:r>
              <a:rPr lang="en-US" sz="1400" b="1" dirty="0" smtClean="0">
                <a:solidFill>
                  <a:srgbClr val="92D050"/>
                </a:solidFill>
                <a:latin typeface="Calibri" panose="020F0502020204030204" pitchFamily="34" charset="0"/>
              </a:rPr>
              <a:t>Vietnam: </a:t>
            </a:r>
          </a:p>
          <a:p>
            <a:pPr algn="just"/>
            <a:r>
              <a:rPr lang="en-US" sz="1400" dirty="0" smtClean="0">
                <a:solidFill>
                  <a:srgbClr val="92D050"/>
                </a:solidFill>
                <a:latin typeface="Calibri" panose="020F0502020204030204" pitchFamily="34" charset="0"/>
              </a:rPr>
              <a:t>24% of users are accessing the Internet purely on smart devices</a:t>
            </a:r>
            <a:endParaRPr lang="en-US" sz="1400" i="1" dirty="0">
              <a:solidFill>
                <a:srgbClr val="92D050"/>
              </a:solidFill>
              <a:latin typeface="Calibri" panose="020F0502020204030204" pitchFamily="34" charset="0"/>
            </a:endParaRPr>
          </a:p>
        </p:txBody>
      </p:sp>
      <p:sp>
        <p:nvSpPr>
          <p:cNvPr id="41" name="TextBox 40"/>
          <p:cNvSpPr txBox="1"/>
          <p:nvPr/>
        </p:nvSpPr>
        <p:spPr>
          <a:xfrm>
            <a:off x="101421" y="5019950"/>
            <a:ext cx="4191000" cy="738664"/>
          </a:xfrm>
          <a:prstGeom prst="rect">
            <a:avLst/>
          </a:prstGeom>
          <a:noFill/>
        </p:spPr>
        <p:txBody>
          <a:bodyPr wrap="square" rtlCol="0">
            <a:spAutoFit/>
          </a:bodyPr>
          <a:lstStyle/>
          <a:p>
            <a:pPr algn="just"/>
            <a:r>
              <a:rPr lang="en-US" sz="1400" b="1" dirty="0" smtClean="0">
                <a:solidFill>
                  <a:srgbClr val="92D050"/>
                </a:solidFill>
                <a:latin typeface="Calibri" panose="020F0502020204030204" pitchFamily="34" charset="0"/>
              </a:rPr>
              <a:t>ASEAN: </a:t>
            </a:r>
          </a:p>
          <a:p>
            <a:pPr algn="just"/>
            <a:r>
              <a:rPr lang="en-US" sz="1400" dirty="0" smtClean="0">
                <a:solidFill>
                  <a:srgbClr val="92D050"/>
                </a:solidFill>
                <a:latin typeface="Calibri" panose="020F0502020204030204" pitchFamily="34" charset="0"/>
              </a:rPr>
              <a:t>Mobile Data Penetration: 28.4%</a:t>
            </a:r>
          </a:p>
          <a:p>
            <a:pPr algn="just"/>
            <a:r>
              <a:rPr lang="en-US" sz="1400" dirty="0" smtClean="0">
                <a:solidFill>
                  <a:srgbClr val="92D050"/>
                </a:solidFill>
                <a:latin typeface="Calibri" panose="020F0502020204030204" pitchFamily="34" charset="0"/>
              </a:rPr>
              <a:t>Compound Annual Growth Rate of 12.5% next 5 years</a:t>
            </a:r>
            <a:endParaRPr lang="en-US" sz="1400" dirty="0">
              <a:solidFill>
                <a:srgbClr val="92D050"/>
              </a:solidFill>
              <a:latin typeface="Calibri" panose="020F0502020204030204" pitchFamily="34" charset="0"/>
            </a:endParaRPr>
          </a:p>
        </p:txBody>
      </p:sp>
    </p:spTree>
    <p:extLst>
      <p:ext uri="{BB962C8B-B14F-4D97-AF65-F5344CB8AC3E}">
        <p14:creationId xmlns:p14="http://schemas.microsoft.com/office/powerpoint/2010/main" val="1745218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91353"/>
            <a:ext cx="7010400" cy="1143000"/>
          </a:xfrm>
        </p:spPr>
        <p:txBody>
          <a:bodyPr/>
          <a:lstStyle/>
          <a:p>
            <a:r>
              <a:rPr lang="en-US" altLang="en-US" sz="2200" b="1" dirty="0" smtClean="0">
                <a:latin typeface="Calibri" pitchFamily="34" charset="0"/>
                <a:cs typeface="Calibri" pitchFamily="34" charset="0"/>
              </a:rPr>
              <a:t>Apps: Growth &amp; Downloads</a:t>
            </a:r>
          </a:p>
        </p:txBody>
      </p:sp>
      <p:sp>
        <p:nvSpPr>
          <p:cNvPr id="4" name="TextBox 3"/>
          <p:cNvSpPr txBox="1"/>
          <p:nvPr/>
        </p:nvSpPr>
        <p:spPr>
          <a:xfrm>
            <a:off x="990599" y="4680142"/>
            <a:ext cx="2514600" cy="307777"/>
          </a:xfrm>
          <a:prstGeom prst="rect">
            <a:avLst/>
          </a:prstGeom>
          <a:noFill/>
        </p:spPr>
        <p:txBody>
          <a:bodyPr wrap="square" rtlCol="0">
            <a:spAutoFit/>
          </a:bodyPr>
          <a:lstStyle/>
          <a:p>
            <a:pPr algn="ctr"/>
            <a:r>
              <a:rPr lang="en-US" sz="1400" b="1" dirty="0" smtClean="0">
                <a:latin typeface="Calibri" panose="020F0502020204030204" pitchFamily="34" charset="0"/>
              </a:rPr>
              <a:t>Total Apps Available</a:t>
            </a:r>
            <a:endParaRPr lang="en-US" sz="1400" b="1" dirty="0">
              <a:latin typeface="Calibri" panose="020F0502020204030204" pitchFamily="34" charset="0"/>
            </a:endParaRPr>
          </a:p>
        </p:txBody>
      </p:sp>
      <p:sp>
        <p:nvSpPr>
          <p:cNvPr id="8" name="TextBox 7"/>
          <p:cNvSpPr txBox="1"/>
          <p:nvPr/>
        </p:nvSpPr>
        <p:spPr>
          <a:xfrm>
            <a:off x="5600700" y="4680142"/>
            <a:ext cx="2514600" cy="307777"/>
          </a:xfrm>
          <a:prstGeom prst="rect">
            <a:avLst/>
          </a:prstGeom>
          <a:noFill/>
        </p:spPr>
        <p:txBody>
          <a:bodyPr wrap="square" rtlCol="0">
            <a:spAutoFit/>
          </a:bodyPr>
          <a:lstStyle/>
          <a:p>
            <a:pPr algn="ctr"/>
            <a:r>
              <a:rPr lang="en-US" sz="1400" b="1" dirty="0" smtClean="0">
                <a:latin typeface="Calibri" panose="020F0502020204030204" pitchFamily="34" charset="0"/>
              </a:rPr>
              <a:t>Total App Downloads</a:t>
            </a:r>
            <a:endParaRPr lang="en-US" sz="1400" b="1" dirty="0">
              <a:latin typeface="Calibri" panose="020F0502020204030204" pitchFamily="34" charset="0"/>
            </a:endParaRPr>
          </a:p>
        </p:txBody>
      </p:sp>
      <p:pic>
        <p:nvPicPr>
          <p:cNvPr id="6" name="Picture 5"/>
          <p:cNvPicPr>
            <a:picLocks noChangeAspect="1"/>
          </p:cNvPicPr>
          <p:nvPr/>
        </p:nvPicPr>
        <p:blipFill>
          <a:blip r:embed="rId3"/>
          <a:stretch>
            <a:fillRect/>
          </a:stretch>
        </p:blipFill>
        <p:spPr>
          <a:xfrm>
            <a:off x="4724400" y="1434353"/>
            <a:ext cx="4267200" cy="3210634"/>
          </a:xfrm>
          <a:prstGeom prst="rect">
            <a:avLst/>
          </a:prstGeom>
          <a:effectLst>
            <a:outerShdw blurRad="50800" dist="38100" dir="2700000" algn="tl" rotWithShape="0">
              <a:prstClr val="black">
                <a:alpha val="40000"/>
              </a:prstClr>
            </a:outerShdw>
          </a:effectLst>
        </p:spPr>
      </p:pic>
      <p:sp>
        <p:nvSpPr>
          <p:cNvPr id="12" name="TextBox 11"/>
          <p:cNvSpPr txBox="1"/>
          <p:nvPr/>
        </p:nvSpPr>
        <p:spPr>
          <a:xfrm>
            <a:off x="2371590" y="5883301"/>
            <a:ext cx="2343151" cy="307777"/>
          </a:xfrm>
          <a:prstGeom prst="rect">
            <a:avLst/>
          </a:prstGeom>
          <a:noFill/>
        </p:spPr>
        <p:txBody>
          <a:bodyPr wrap="square" rtlCol="0">
            <a:spAutoFit/>
          </a:bodyPr>
          <a:lstStyle/>
          <a:p>
            <a:r>
              <a:rPr lang="en-US" sz="1400" b="1" dirty="0">
                <a:latin typeface="Calibri" panose="020F0502020204030204" pitchFamily="34" charset="0"/>
              </a:rPr>
              <a:t>N</a:t>
            </a:r>
            <a:r>
              <a:rPr lang="en-US" sz="1400" b="1" dirty="0" smtClean="0">
                <a:latin typeface="Calibri" panose="020F0502020204030204" pitchFamily="34" charset="0"/>
              </a:rPr>
              <a:t>umber of downloads</a:t>
            </a:r>
            <a:endParaRPr lang="en-US" sz="1400" b="1" dirty="0">
              <a:latin typeface="Calibri" panose="020F0502020204030204" pitchFamily="34" charset="0"/>
            </a:endParaRPr>
          </a:p>
        </p:txBody>
      </p:sp>
      <p:pic>
        <p:nvPicPr>
          <p:cNvPr id="7" name="Picture 6"/>
          <p:cNvPicPr>
            <a:picLocks noChangeAspect="1"/>
          </p:cNvPicPr>
          <p:nvPr/>
        </p:nvPicPr>
        <p:blipFill>
          <a:blip r:embed="rId4"/>
          <a:stretch>
            <a:fillRect/>
          </a:stretch>
        </p:blipFill>
        <p:spPr>
          <a:xfrm>
            <a:off x="152400" y="1448305"/>
            <a:ext cx="4419600" cy="3196682"/>
          </a:xfrm>
          <a:prstGeom prst="rect">
            <a:avLst/>
          </a:prstGeom>
          <a:effectLst>
            <a:outerShdw blurRad="50800" dist="38100" dir="2700000" algn="tl" rotWithShape="0">
              <a:prstClr val="black">
                <a:alpha val="40000"/>
              </a:prstClr>
            </a:outerShdw>
          </a:effectLst>
        </p:spPr>
      </p:pic>
      <p:sp>
        <p:nvSpPr>
          <p:cNvPr id="9" name="Up Arrow 8"/>
          <p:cNvSpPr/>
          <p:nvPr/>
        </p:nvSpPr>
        <p:spPr>
          <a:xfrm>
            <a:off x="2076718" y="5810078"/>
            <a:ext cx="228601" cy="381000"/>
          </a:xfrm>
          <a:prstGeom prst="upArrow">
            <a:avLst/>
          </a:prstGeom>
          <a:solidFill>
            <a:srgbClr val="FFC000"/>
          </a:solidFill>
          <a:ln>
            <a:solidFill>
              <a:srgbClr val="FFC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rtlCol="0" anchor="t" anchorCtr="0">
            <a:noAutofit/>
          </a:bodyPr>
          <a:lstStyle/>
          <a:p>
            <a:pPr algn="ctr"/>
            <a:endParaRPr lang="en-US" sz="1400" b="1" dirty="0">
              <a:latin typeface="Calibri" panose="020F0502020204030204" pitchFamily="34" charset="0"/>
            </a:endParaRPr>
          </a:p>
        </p:txBody>
      </p:sp>
      <p:sp>
        <p:nvSpPr>
          <p:cNvPr id="16" name="TextBox 15"/>
          <p:cNvSpPr txBox="1"/>
          <p:nvPr/>
        </p:nvSpPr>
        <p:spPr>
          <a:xfrm>
            <a:off x="4860969" y="5883301"/>
            <a:ext cx="2606631" cy="307777"/>
          </a:xfrm>
          <a:prstGeom prst="rect">
            <a:avLst/>
          </a:prstGeom>
          <a:noFill/>
        </p:spPr>
        <p:txBody>
          <a:bodyPr wrap="square" rtlCol="0">
            <a:spAutoFit/>
          </a:bodyPr>
          <a:lstStyle/>
          <a:p>
            <a:r>
              <a:rPr lang="en-US" sz="1400" b="1" dirty="0">
                <a:latin typeface="Calibri" panose="020F0502020204030204" pitchFamily="34" charset="0"/>
              </a:rPr>
              <a:t>N</a:t>
            </a:r>
            <a:r>
              <a:rPr lang="en-US" sz="1400" b="1" dirty="0" smtClean="0">
                <a:latin typeface="Calibri" panose="020F0502020204030204" pitchFamily="34" charset="0"/>
              </a:rPr>
              <a:t>umber of smartphone users</a:t>
            </a:r>
            <a:endParaRPr lang="en-US" sz="1400" b="1" dirty="0">
              <a:latin typeface="Calibri" panose="020F0502020204030204" pitchFamily="34" charset="0"/>
            </a:endParaRPr>
          </a:p>
        </p:txBody>
      </p:sp>
      <p:sp>
        <p:nvSpPr>
          <p:cNvPr id="17" name="Up Arrow 16"/>
          <p:cNvSpPr/>
          <p:nvPr/>
        </p:nvSpPr>
        <p:spPr>
          <a:xfrm>
            <a:off x="4610100" y="5806853"/>
            <a:ext cx="228601" cy="381000"/>
          </a:xfrm>
          <a:prstGeom prst="upArrow">
            <a:avLst/>
          </a:prstGeom>
          <a:solidFill>
            <a:srgbClr val="FFC000"/>
          </a:solidFill>
          <a:ln>
            <a:solidFill>
              <a:srgbClr val="FFC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rtlCol="0" anchor="t" anchorCtr="0">
            <a:noAutofit/>
          </a:bodyPr>
          <a:lstStyle/>
          <a:p>
            <a:pPr algn="ctr"/>
            <a:endParaRPr lang="en-US" sz="1400" b="1" dirty="0">
              <a:latin typeface="Calibri" panose="020F0502020204030204" pitchFamily="34" charset="0"/>
            </a:endParaRPr>
          </a:p>
        </p:txBody>
      </p:sp>
      <p:sp>
        <p:nvSpPr>
          <p:cNvPr id="10" name="Rectangle 9"/>
          <p:cNvSpPr/>
          <p:nvPr/>
        </p:nvSpPr>
        <p:spPr>
          <a:xfrm>
            <a:off x="1594834" y="5562600"/>
            <a:ext cx="6019800" cy="765225"/>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rtlCol="0" anchor="t" anchorCtr="0">
            <a:noAutofit/>
          </a:bodyPr>
          <a:lstStyle/>
          <a:p>
            <a:pPr algn="ctr"/>
            <a:endParaRPr lang="en-US" sz="1400" b="1" dirty="0">
              <a:latin typeface="Calibri" panose="020F0502020204030204" pitchFamily="34" charset="0"/>
            </a:endParaRPr>
          </a:p>
        </p:txBody>
      </p:sp>
      <p:pic>
        <p:nvPicPr>
          <p:cNvPr id="13" name="Picture 12"/>
          <p:cNvPicPr>
            <a:picLocks noChangeAspect="1"/>
          </p:cNvPicPr>
          <p:nvPr/>
        </p:nvPicPr>
        <p:blipFill>
          <a:blip r:embed="rId5"/>
          <a:stretch>
            <a:fillRect/>
          </a:stretch>
        </p:blipFill>
        <p:spPr>
          <a:xfrm>
            <a:off x="7853967" y="5799038"/>
            <a:ext cx="832833" cy="528787"/>
          </a:xfrm>
          <a:prstGeom prst="rect">
            <a:avLst/>
          </a:prstGeom>
        </p:spPr>
      </p:pic>
    </p:spTree>
    <p:extLst>
      <p:ext uri="{BB962C8B-B14F-4D97-AF65-F5344CB8AC3E}">
        <p14:creationId xmlns:p14="http://schemas.microsoft.com/office/powerpoint/2010/main" val="3769378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91353"/>
            <a:ext cx="7010400" cy="1143000"/>
          </a:xfrm>
        </p:spPr>
        <p:txBody>
          <a:bodyPr/>
          <a:lstStyle/>
          <a:p>
            <a:r>
              <a:rPr lang="en-US" altLang="en-US" sz="2200" b="1" dirty="0" smtClean="0">
                <a:latin typeface="Calibri" pitchFamily="34" charset="0"/>
                <a:cs typeface="Calibri" pitchFamily="34" charset="0"/>
              </a:rPr>
              <a:t>Privacy &amp; Security Breaches </a:t>
            </a:r>
            <a:r>
              <a:rPr lang="en-US" altLang="en-US" sz="1200" b="1" dirty="0" smtClean="0">
                <a:latin typeface="Calibri" pitchFamily="34" charset="0"/>
                <a:cs typeface="Calibri" pitchFamily="34" charset="0"/>
              </a:rPr>
              <a:t>(1)</a:t>
            </a:r>
          </a:p>
        </p:txBody>
      </p:sp>
      <p:pic>
        <p:nvPicPr>
          <p:cNvPr id="5" name="Picture 4"/>
          <p:cNvPicPr>
            <a:picLocks noChangeAspect="1"/>
          </p:cNvPicPr>
          <p:nvPr/>
        </p:nvPicPr>
        <p:blipFill>
          <a:blip r:embed="rId3"/>
          <a:stretch>
            <a:fillRect/>
          </a:stretch>
        </p:blipFill>
        <p:spPr>
          <a:xfrm>
            <a:off x="309093" y="4946561"/>
            <a:ext cx="4567707" cy="1838739"/>
          </a:xfrm>
          <a:prstGeom prst="rect">
            <a:avLst/>
          </a:prstGeom>
        </p:spPr>
      </p:pic>
      <p:pic>
        <p:nvPicPr>
          <p:cNvPr id="6" name="Picture 5"/>
          <p:cNvPicPr>
            <a:picLocks noChangeAspect="1"/>
          </p:cNvPicPr>
          <p:nvPr/>
        </p:nvPicPr>
        <p:blipFill>
          <a:blip r:embed="rId4">
            <a:duotone>
              <a:schemeClr val="accent6">
                <a:shade val="45000"/>
                <a:satMod val="135000"/>
              </a:schemeClr>
              <a:prstClr val="white"/>
            </a:duotone>
          </a:blip>
          <a:stretch>
            <a:fillRect/>
          </a:stretch>
        </p:blipFill>
        <p:spPr>
          <a:xfrm>
            <a:off x="3946364" y="4659104"/>
            <a:ext cx="4694583" cy="2005342"/>
          </a:xfrm>
          <a:prstGeom prst="rect">
            <a:avLst/>
          </a:prstGeom>
        </p:spPr>
      </p:pic>
      <p:pic>
        <p:nvPicPr>
          <p:cNvPr id="7" name="Picture 6"/>
          <p:cNvPicPr>
            <a:picLocks noChangeAspect="1"/>
          </p:cNvPicPr>
          <p:nvPr/>
        </p:nvPicPr>
        <p:blipFill>
          <a:blip r:embed="rId5"/>
          <a:stretch>
            <a:fillRect/>
          </a:stretch>
        </p:blipFill>
        <p:spPr>
          <a:xfrm rot="-300000">
            <a:off x="534983" y="2935348"/>
            <a:ext cx="4495800" cy="1981200"/>
          </a:xfrm>
          <a:prstGeom prst="rect">
            <a:avLst/>
          </a:prstGeom>
        </p:spPr>
      </p:pic>
      <p:pic>
        <p:nvPicPr>
          <p:cNvPr id="8" name="Picture 7"/>
          <p:cNvPicPr>
            <a:picLocks noChangeAspect="1"/>
          </p:cNvPicPr>
          <p:nvPr/>
        </p:nvPicPr>
        <p:blipFill>
          <a:blip r:embed="rId6"/>
          <a:stretch>
            <a:fillRect/>
          </a:stretch>
        </p:blipFill>
        <p:spPr>
          <a:xfrm>
            <a:off x="152400" y="1413955"/>
            <a:ext cx="4572000" cy="1776502"/>
          </a:xfrm>
          <a:prstGeom prst="rect">
            <a:avLst/>
          </a:prstGeom>
        </p:spPr>
      </p:pic>
      <p:pic>
        <p:nvPicPr>
          <p:cNvPr id="9" name="Picture 8"/>
          <p:cNvPicPr>
            <a:picLocks noChangeAspect="1"/>
          </p:cNvPicPr>
          <p:nvPr/>
        </p:nvPicPr>
        <p:blipFill>
          <a:blip r:embed="rId7"/>
          <a:stretch>
            <a:fillRect/>
          </a:stretch>
        </p:blipFill>
        <p:spPr>
          <a:xfrm>
            <a:off x="5089364" y="2955124"/>
            <a:ext cx="3966693" cy="1703980"/>
          </a:xfrm>
          <a:prstGeom prst="rect">
            <a:avLst/>
          </a:prstGeom>
        </p:spPr>
      </p:pic>
      <p:sp>
        <p:nvSpPr>
          <p:cNvPr id="10" name="Explosion 2 9"/>
          <p:cNvSpPr/>
          <p:nvPr/>
        </p:nvSpPr>
        <p:spPr>
          <a:xfrm rot="60000">
            <a:off x="4193021" y="838533"/>
            <a:ext cx="4888511" cy="2553552"/>
          </a:xfrm>
          <a:prstGeom prst="irregularSeal2">
            <a:avLst/>
          </a:prstGeom>
          <a:solidFill>
            <a:schemeClr val="bg1"/>
          </a:solidFill>
          <a:ln w="19050">
            <a:solidFill>
              <a:srgbClr val="FFC000"/>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rtlCol="0" anchor="t" anchorCtr="0">
            <a:noAutofit/>
          </a:bodyPr>
          <a:lstStyle/>
          <a:p>
            <a:r>
              <a:rPr lang="en-US" sz="1400" b="1" dirty="0" err="1" smtClean="0">
                <a:latin typeface="Calibri" panose="020F0502020204030204" pitchFamily="34" charset="0"/>
              </a:rPr>
              <a:t>Names..Addresses..Phone</a:t>
            </a:r>
            <a:r>
              <a:rPr lang="en-US" sz="1400" b="1" dirty="0" smtClean="0">
                <a:latin typeface="Calibri" panose="020F0502020204030204" pitchFamily="34" charset="0"/>
              </a:rPr>
              <a:t> </a:t>
            </a:r>
            <a:r>
              <a:rPr lang="en-US" sz="1400" b="1" dirty="0" err="1" smtClean="0">
                <a:latin typeface="Calibri" panose="020F0502020204030204" pitchFamily="34" charset="0"/>
              </a:rPr>
              <a:t>Numbers..Social</a:t>
            </a:r>
            <a:r>
              <a:rPr lang="en-US" sz="1400" b="1" dirty="0" smtClean="0">
                <a:latin typeface="Calibri" panose="020F0502020204030204" pitchFamily="34" charset="0"/>
              </a:rPr>
              <a:t> </a:t>
            </a:r>
            <a:r>
              <a:rPr lang="en-US" sz="1400" b="1" dirty="0">
                <a:latin typeface="Calibri" panose="020F0502020204030204" pitchFamily="34" charset="0"/>
              </a:rPr>
              <a:t>Security </a:t>
            </a:r>
            <a:r>
              <a:rPr lang="en-US" sz="1400" b="1" dirty="0" err="1" smtClean="0">
                <a:latin typeface="Calibri" panose="020F0502020204030204" pitchFamily="34" charset="0"/>
              </a:rPr>
              <a:t>Numbers..Emails</a:t>
            </a:r>
            <a:r>
              <a:rPr lang="en-US" sz="1400" b="1" dirty="0" smtClean="0">
                <a:latin typeface="Calibri" panose="020F0502020204030204" pitchFamily="34" charset="0"/>
              </a:rPr>
              <a:t>.. </a:t>
            </a:r>
            <a:r>
              <a:rPr lang="en-US" sz="1400" b="1" dirty="0" err="1" smtClean="0">
                <a:latin typeface="Calibri" panose="020F0502020204030204" pitchFamily="34" charset="0"/>
              </a:rPr>
              <a:t>Passwords..Intellectual</a:t>
            </a:r>
            <a:r>
              <a:rPr lang="en-US" sz="1400" b="1" dirty="0" smtClean="0">
                <a:latin typeface="Calibri" panose="020F0502020204030204" pitchFamily="34" charset="0"/>
              </a:rPr>
              <a:t> Properties…….</a:t>
            </a:r>
            <a:endParaRPr lang="en-US" sz="1400" b="1" dirty="0">
              <a:latin typeface="Calibri" panose="020F0502020204030204" pitchFamily="34" charset="0"/>
            </a:endParaRPr>
          </a:p>
        </p:txBody>
      </p:sp>
    </p:spTree>
    <p:extLst>
      <p:ext uri="{BB962C8B-B14F-4D97-AF65-F5344CB8AC3E}">
        <p14:creationId xmlns:p14="http://schemas.microsoft.com/office/powerpoint/2010/main" val="4062770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91353"/>
            <a:ext cx="7010400" cy="1143000"/>
          </a:xfrm>
        </p:spPr>
        <p:txBody>
          <a:bodyPr/>
          <a:lstStyle/>
          <a:p>
            <a:r>
              <a:rPr lang="en-US" altLang="en-US" sz="2200" b="1" dirty="0" smtClean="0">
                <a:latin typeface="Calibri" pitchFamily="34" charset="0"/>
                <a:cs typeface="Calibri" pitchFamily="34" charset="0"/>
              </a:rPr>
              <a:t>Privacy &amp; Security Breaches </a:t>
            </a:r>
            <a:r>
              <a:rPr lang="en-US" altLang="en-US" sz="1200" b="1" dirty="0" smtClean="0">
                <a:latin typeface="Calibri" pitchFamily="34" charset="0"/>
                <a:cs typeface="Calibri" pitchFamily="34" charset="0"/>
              </a:rPr>
              <a:t>(2)</a:t>
            </a:r>
          </a:p>
        </p:txBody>
      </p:sp>
      <p:pic>
        <p:nvPicPr>
          <p:cNvPr id="11" name="Picture 4"/>
          <p:cNvPicPr>
            <a:picLocks noChangeAspect="1"/>
          </p:cNvPicPr>
          <p:nvPr/>
        </p:nvPicPr>
        <p:blipFill>
          <a:blip r:embed="rId3">
            <a:extLst>
              <a:ext uri="{28A0092B-C50C-407E-A947-70E740481C1C}">
                <a14:useLocalDpi xmlns:a14="http://schemas.microsoft.com/office/drawing/2010/main" val="0"/>
              </a:ext>
            </a:extLst>
          </a:blip>
          <a:srcRect r="32683" b="43169"/>
          <a:stretch>
            <a:fillRect/>
          </a:stretch>
        </p:blipFill>
        <p:spPr bwMode="auto">
          <a:xfrm>
            <a:off x="1034602" y="2328931"/>
            <a:ext cx="3886200" cy="1640436"/>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r="29816" b="32558"/>
          <a:stretch>
            <a:fillRect/>
          </a:stretch>
        </p:blipFill>
        <p:spPr bwMode="auto">
          <a:xfrm rot="-120000">
            <a:off x="633563" y="1279928"/>
            <a:ext cx="3505200" cy="1434416"/>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3" name="Picture 4"/>
          <p:cNvPicPr>
            <a:picLocks noChangeAspect="1"/>
          </p:cNvPicPr>
          <p:nvPr/>
        </p:nvPicPr>
        <p:blipFill>
          <a:blip r:embed="rId5">
            <a:extLst>
              <a:ext uri="{28A0092B-C50C-407E-A947-70E740481C1C}">
                <a14:useLocalDpi xmlns:a14="http://schemas.microsoft.com/office/drawing/2010/main" val="0"/>
              </a:ext>
            </a:extLst>
          </a:blip>
          <a:srcRect b="70023"/>
          <a:stretch>
            <a:fillRect/>
          </a:stretch>
        </p:blipFill>
        <p:spPr bwMode="auto">
          <a:xfrm>
            <a:off x="4311202" y="1541346"/>
            <a:ext cx="3886200" cy="142966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chemeClr val="tx1"/>
                </a:solidFill>
                <a:miter lim="800000"/>
                <a:headEnd/>
                <a:tailEnd/>
              </a14:hiddenLine>
            </a:ext>
          </a:extLst>
        </p:spPr>
      </p:pic>
      <p:sp>
        <p:nvSpPr>
          <p:cNvPr id="14" name="Content Placeholder 2"/>
          <p:cNvSpPr txBox="1">
            <a:spLocks/>
          </p:cNvSpPr>
          <p:nvPr/>
        </p:nvSpPr>
        <p:spPr>
          <a:xfrm>
            <a:off x="457200" y="4267200"/>
            <a:ext cx="4876800" cy="19050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eaLnBrk="0" fontAlgn="base" hangingPunct="0">
              <a:spcBef>
                <a:spcPct val="20000"/>
              </a:spcBef>
              <a:spcAft>
                <a:spcPct val="0"/>
              </a:spcAft>
              <a:buChar char="»"/>
              <a:defRPr sz="2000">
                <a:solidFill>
                  <a:schemeClr val="tx1"/>
                </a:solidFill>
                <a:latin typeface="+mn-lt"/>
                <a:cs typeface="+mn-cs"/>
              </a:defRPr>
            </a:lvl6pPr>
            <a:lvl7pPr marL="2971800" indent="-228600" algn="l" rtl="0" eaLnBrk="0" fontAlgn="base" hangingPunct="0">
              <a:spcBef>
                <a:spcPct val="20000"/>
              </a:spcBef>
              <a:spcAft>
                <a:spcPct val="0"/>
              </a:spcAft>
              <a:buChar char="»"/>
              <a:defRPr sz="2000">
                <a:solidFill>
                  <a:schemeClr val="tx1"/>
                </a:solidFill>
                <a:latin typeface="+mn-lt"/>
                <a:cs typeface="+mn-cs"/>
              </a:defRPr>
            </a:lvl7pPr>
            <a:lvl8pPr marL="3429000" indent="-228600" algn="l" rtl="0" eaLnBrk="0" fontAlgn="base" hangingPunct="0">
              <a:spcBef>
                <a:spcPct val="20000"/>
              </a:spcBef>
              <a:spcAft>
                <a:spcPct val="0"/>
              </a:spcAft>
              <a:buChar char="»"/>
              <a:defRPr sz="2000">
                <a:solidFill>
                  <a:schemeClr val="tx1"/>
                </a:solidFill>
                <a:latin typeface="+mn-lt"/>
                <a:cs typeface="+mn-cs"/>
              </a:defRPr>
            </a:lvl8pPr>
            <a:lvl9pPr marL="3886200" indent="-228600" algn="l" rtl="0" eaLnBrk="0" fontAlgn="base" hangingPunct="0">
              <a:spcBef>
                <a:spcPct val="20000"/>
              </a:spcBef>
              <a:spcAft>
                <a:spcPct val="0"/>
              </a:spcAft>
              <a:buChar char="»"/>
              <a:defRPr sz="2000">
                <a:solidFill>
                  <a:schemeClr val="tx1"/>
                </a:solidFill>
                <a:latin typeface="+mn-lt"/>
                <a:cs typeface="+mn-cs"/>
              </a:defRPr>
            </a:lvl9pPr>
          </a:lstStyle>
          <a:p>
            <a:pPr marL="0" indent="0">
              <a:buFontTx/>
              <a:buNone/>
            </a:pPr>
            <a:r>
              <a:rPr lang="en-MY" altLang="en-US" sz="1400" kern="0" dirty="0" smtClean="0">
                <a:latin typeface="Calibri" pitchFamily="34" charset="0"/>
                <a:cs typeface="Calibri" pitchFamily="34" charset="0"/>
                <a:hlinkClick r:id="rId6"/>
              </a:rPr>
              <a:t>Chinese spies read Australian MPs' emails for a year: report </a:t>
            </a:r>
            <a:r>
              <a:rPr lang="en-MY" altLang="en-US" sz="1400" kern="0" dirty="0" smtClean="0">
                <a:latin typeface="Calibri" pitchFamily="34" charset="0"/>
                <a:cs typeface="Calibri" pitchFamily="34" charset="0"/>
              </a:rPr>
              <a:t/>
            </a:r>
            <a:br>
              <a:rPr lang="en-MY" altLang="en-US" sz="1400" kern="0" dirty="0" smtClean="0">
                <a:latin typeface="Calibri" pitchFamily="34" charset="0"/>
                <a:cs typeface="Calibri" pitchFamily="34" charset="0"/>
              </a:rPr>
            </a:br>
            <a:r>
              <a:rPr lang="en-MY" altLang="en-US" sz="1400" kern="0" dirty="0" smtClean="0">
                <a:latin typeface="Calibri" pitchFamily="34" charset="0"/>
                <a:cs typeface="Calibri" pitchFamily="34" charset="0"/>
              </a:rPr>
              <a:t>Reuters @ 27th April 2014</a:t>
            </a:r>
          </a:p>
          <a:p>
            <a:pPr marL="0" indent="0">
              <a:buFontTx/>
              <a:buNone/>
            </a:pPr>
            <a:endParaRPr lang="en-US" altLang="en-US" sz="800" kern="0" dirty="0" smtClean="0">
              <a:latin typeface="Calibri" pitchFamily="34" charset="0"/>
              <a:cs typeface="Calibri" pitchFamily="34" charset="0"/>
            </a:endParaRPr>
          </a:p>
          <a:p>
            <a:pPr marL="0" indent="0">
              <a:buFontTx/>
              <a:buNone/>
            </a:pPr>
            <a:r>
              <a:rPr lang="en-MY" altLang="en-US" sz="1400" kern="0" dirty="0" smtClean="0">
                <a:latin typeface="Calibri" pitchFamily="34" charset="0"/>
                <a:cs typeface="Calibri" pitchFamily="34" charset="0"/>
                <a:hlinkClick r:id="rId7"/>
              </a:rPr>
              <a:t>Indonesia's ties with Australia turn to ice over phone tapping</a:t>
            </a:r>
            <a:r>
              <a:rPr lang="en-US" altLang="en-US" sz="1400" kern="0" dirty="0" smtClean="0">
                <a:latin typeface="Calibri" pitchFamily="34" charset="0"/>
                <a:cs typeface="Calibri" pitchFamily="34" charset="0"/>
              </a:rPr>
              <a:t> </a:t>
            </a:r>
            <a:br>
              <a:rPr lang="en-US" altLang="en-US" sz="1400" kern="0" dirty="0" smtClean="0">
                <a:latin typeface="Calibri" pitchFamily="34" charset="0"/>
                <a:cs typeface="Calibri" pitchFamily="34" charset="0"/>
              </a:rPr>
            </a:br>
            <a:r>
              <a:rPr lang="en-US" altLang="en-US" sz="1400" kern="0" dirty="0" smtClean="0">
                <a:latin typeface="Calibri" pitchFamily="34" charset="0"/>
                <a:cs typeface="Calibri" pitchFamily="34" charset="0"/>
              </a:rPr>
              <a:t>Reuters @ 20th Nov 2013</a:t>
            </a:r>
          </a:p>
          <a:p>
            <a:pPr marL="0" indent="0">
              <a:buFontTx/>
              <a:buNone/>
            </a:pPr>
            <a:endParaRPr lang="en-US" altLang="en-US" sz="800" kern="0" dirty="0" smtClean="0">
              <a:latin typeface="Calibri" pitchFamily="34" charset="0"/>
              <a:cs typeface="Calibri" pitchFamily="34" charset="0"/>
            </a:endParaRPr>
          </a:p>
          <a:p>
            <a:pPr marL="0" indent="0">
              <a:buFontTx/>
              <a:buNone/>
            </a:pPr>
            <a:r>
              <a:rPr lang="en-MY" altLang="en-US" sz="1400" kern="0" dirty="0" smtClean="0">
                <a:latin typeface="Calibri" pitchFamily="34" charset="0"/>
                <a:cs typeface="Calibri" pitchFamily="34" charset="0"/>
                <a:hlinkClick r:id="rId8"/>
              </a:rPr>
              <a:t>Malaysia Summons Singapore Envoy as Spying Claims Widen </a:t>
            </a:r>
            <a:endParaRPr lang="en-MY" altLang="en-US" sz="1400" kern="0" dirty="0" smtClean="0">
              <a:latin typeface="Calibri" pitchFamily="34" charset="0"/>
              <a:cs typeface="Calibri" pitchFamily="34" charset="0"/>
            </a:endParaRPr>
          </a:p>
          <a:p>
            <a:pPr marL="0" indent="0">
              <a:buFontTx/>
              <a:buNone/>
            </a:pPr>
            <a:r>
              <a:rPr lang="en-MY" altLang="en-US" sz="1400" kern="0" dirty="0" smtClean="0">
                <a:latin typeface="Calibri" pitchFamily="34" charset="0"/>
                <a:cs typeface="Calibri" pitchFamily="34" charset="0"/>
              </a:rPr>
              <a:t>Bloomberg @ 26th Nov 2013</a:t>
            </a:r>
          </a:p>
        </p:txBody>
      </p:sp>
      <p:sp>
        <p:nvSpPr>
          <p:cNvPr id="15" name="Rectangle 14"/>
          <p:cNvSpPr/>
          <p:nvPr/>
        </p:nvSpPr>
        <p:spPr>
          <a:xfrm>
            <a:off x="5345804" y="3238103"/>
            <a:ext cx="3429000" cy="1169551"/>
          </a:xfrm>
          <a:prstGeom prst="rect">
            <a:avLst/>
          </a:prstGeom>
        </p:spPr>
        <p:txBody>
          <a:bodyPr wrap="square">
            <a:spAutoFit/>
          </a:bodyPr>
          <a:lstStyle/>
          <a:p>
            <a:pPr algn="just"/>
            <a:r>
              <a:rPr lang="en-US" sz="1400" b="1" dirty="0" smtClean="0">
                <a:solidFill>
                  <a:srgbClr val="FF3300"/>
                </a:solidFill>
                <a:latin typeface="Calibri" panose="020F0502020204030204" pitchFamily="34" charset="0"/>
              </a:rPr>
              <a:t>United Kingdom:</a:t>
            </a:r>
          </a:p>
          <a:p>
            <a:pPr algn="just"/>
            <a:r>
              <a:rPr lang="en-US" sz="1400" dirty="0" smtClean="0">
                <a:solidFill>
                  <a:srgbClr val="FF3300"/>
                </a:solidFill>
                <a:latin typeface="Calibri" panose="020F0502020204030204" pitchFamily="34" charset="0"/>
              </a:rPr>
              <a:t>More </a:t>
            </a:r>
            <a:r>
              <a:rPr lang="en-US" sz="1400" dirty="0">
                <a:solidFill>
                  <a:srgbClr val="FF3300"/>
                </a:solidFill>
                <a:latin typeface="Calibri" panose="020F0502020204030204" pitchFamily="34" charset="0"/>
              </a:rPr>
              <a:t>than 40 per cent of UK businesses have </a:t>
            </a:r>
            <a:r>
              <a:rPr lang="en-US" sz="1400" dirty="0" smtClean="0">
                <a:solidFill>
                  <a:srgbClr val="FF3300"/>
                </a:solidFill>
                <a:latin typeface="Calibri" panose="020F0502020204030204" pitchFamily="34" charset="0"/>
              </a:rPr>
              <a:t>suffered a security breach from </a:t>
            </a:r>
            <a:r>
              <a:rPr lang="en-US" sz="1400" dirty="0">
                <a:solidFill>
                  <a:srgbClr val="FF3300"/>
                </a:solidFill>
                <a:latin typeface="Calibri" panose="020F0502020204030204" pitchFamily="34" charset="0"/>
              </a:rPr>
              <a:t>work mobile phones in the past 12 </a:t>
            </a:r>
            <a:r>
              <a:rPr lang="en-US" sz="1400" dirty="0" smtClean="0">
                <a:solidFill>
                  <a:srgbClr val="FF3300"/>
                </a:solidFill>
                <a:latin typeface="Calibri" panose="020F0502020204030204" pitchFamily="34" charset="0"/>
              </a:rPr>
              <a:t>months (2014) according </a:t>
            </a:r>
            <a:r>
              <a:rPr lang="en-US" sz="1400" dirty="0">
                <a:solidFill>
                  <a:srgbClr val="FF3300"/>
                </a:solidFill>
                <a:latin typeface="Calibri" panose="020F0502020204030204" pitchFamily="34" charset="0"/>
              </a:rPr>
              <a:t>to </a:t>
            </a:r>
            <a:r>
              <a:rPr lang="en-US" sz="1400" dirty="0" smtClean="0">
                <a:solidFill>
                  <a:srgbClr val="FF3300"/>
                </a:solidFill>
                <a:latin typeface="Calibri" panose="020F0502020204030204" pitchFamily="34" charset="0"/>
              </a:rPr>
              <a:t>British Telecoms</a:t>
            </a:r>
          </a:p>
        </p:txBody>
      </p:sp>
      <p:sp>
        <p:nvSpPr>
          <p:cNvPr id="2" name="Rectangle 1"/>
          <p:cNvSpPr/>
          <p:nvPr/>
        </p:nvSpPr>
        <p:spPr>
          <a:xfrm>
            <a:off x="5187502" y="4570875"/>
            <a:ext cx="3609306" cy="1815882"/>
          </a:xfrm>
          <a:prstGeom prst="rect">
            <a:avLst/>
          </a:prstGeom>
        </p:spPr>
        <p:txBody>
          <a:bodyPr wrap="square">
            <a:spAutoFit/>
          </a:bodyPr>
          <a:lstStyle/>
          <a:p>
            <a:pPr algn="just"/>
            <a:r>
              <a:rPr lang="en-US" sz="1400" dirty="0" smtClean="0">
                <a:latin typeface="Calibri" panose="020F0502020204030204" pitchFamily="34" charset="0"/>
              </a:rPr>
              <a:t>According </a:t>
            </a:r>
            <a:r>
              <a:rPr lang="en-US" sz="1400" dirty="0">
                <a:latin typeface="Calibri" panose="020F0502020204030204" pitchFamily="34" charset="0"/>
              </a:rPr>
              <a:t>to British telecom firm BT, 98 percent of U.S. firms allow employees to use personal mobile devices for work. However, organizations struggle to manage mobile devices, develop effective policies and controls, and create a secure environment that works for both the business and the employees</a:t>
            </a:r>
            <a:r>
              <a:rPr lang="en-US" sz="1400" dirty="0" smtClean="0">
                <a:latin typeface="Calibri" panose="020F0502020204030204" pitchFamily="34" charset="0"/>
              </a:rPr>
              <a:t>.</a:t>
            </a:r>
            <a:endParaRPr lang="en-US" sz="1400" dirty="0">
              <a:latin typeface="Calibri" panose="020F0502020204030204" pitchFamily="34" charset="0"/>
            </a:endParaRPr>
          </a:p>
        </p:txBody>
      </p:sp>
      <p:sp>
        <p:nvSpPr>
          <p:cNvPr id="3" name="Rectangle 2"/>
          <p:cNvSpPr/>
          <p:nvPr/>
        </p:nvSpPr>
        <p:spPr>
          <a:xfrm>
            <a:off x="5119353" y="4501491"/>
            <a:ext cx="3745604" cy="1954649"/>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rtlCol="0" anchor="t" anchorCtr="0">
            <a:noAutofit/>
          </a:bodyPr>
          <a:lstStyle/>
          <a:p>
            <a:pPr algn="ctr"/>
            <a:endParaRPr lang="en-US" sz="1400" b="1" dirty="0">
              <a:latin typeface="Calibri" panose="020F0502020204030204" pitchFamily="34" charset="0"/>
            </a:endParaRPr>
          </a:p>
        </p:txBody>
      </p:sp>
    </p:spTree>
    <p:extLst>
      <p:ext uri="{BB962C8B-B14F-4D97-AF65-F5344CB8AC3E}">
        <p14:creationId xmlns:p14="http://schemas.microsoft.com/office/powerpoint/2010/main" val="224293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54275" y="1162237"/>
            <a:ext cx="4198725" cy="2554545"/>
          </a:xfrm>
          <a:prstGeom prst="rect">
            <a:avLst/>
          </a:prstGeom>
          <a:noFill/>
          <a:ln>
            <a:solidFill>
              <a:schemeClr val="bg1">
                <a:lumMod val="95000"/>
              </a:schemeClr>
            </a:solidFill>
          </a:ln>
        </p:spPr>
        <p:txBody>
          <a:bodyPr wrap="square" rtlCol="0">
            <a:spAutoFit/>
          </a:bodyPr>
          <a:lstStyle/>
          <a:p>
            <a:endParaRPr lang="en-US" sz="800" b="1" dirty="0" smtClean="0">
              <a:solidFill>
                <a:srgbClr val="C00000"/>
              </a:solidFill>
              <a:latin typeface="Calibri" panose="020F0502020204030204" pitchFamily="34" charset="0"/>
            </a:endParaRPr>
          </a:p>
          <a:p>
            <a:pPr marL="285750" indent="-285750">
              <a:buFont typeface="Wingdings" panose="05000000000000000000" pitchFamily="2" charset="2"/>
              <a:buChar char="q"/>
            </a:pPr>
            <a:r>
              <a:rPr lang="en-US" sz="1600" b="1" dirty="0">
                <a:latin typeface="Calibri" panose="020F0502020204030204" pitchFamily="34" charset="0"/>
              </a:rPr>
              <a:t>Disruption in functioning of the system</a:t>
            </a:r>
          </a:p>
          <a:p>
            <a:pPr marL="285750" indent="-285750">
              <a:buFont typeface="Wingdings" panose="05000000000000000000" pitchFamily="2" charset="2"/>
              <a:buChar char="q"/>
            </a:pPr>
            <a:endParaRPr lang="en-US" sz="1600" b="1" dirty="0">
              <a:latin typeface="Calibri" panose="020F0502020204030204" pitchFamily="34" charset="0"/>
            </a:endParaRPr>
          </a:p>
          <a:p>
            <a:pPr marL="285750" indent="-285750">
              <a:buFont typeface="Wingdings" panose="05000000000000000000" pitchFamily="2" charset="2"/>
              <a:buChar char="q"/>
            </a:pPr>
            <a:r>
              <a:rPr lang="en-US" sz="1600" b="1" dirty="0">
                <a:latin typeface="Calibri" panose="020F0502020204030204" pitchFamily="34" charset="0"/>
              </a:rPr>
              <a:t>Data/ Info Loss</a:t>
            </a:r>
          </a:p>
          <a:p>
            <a:pPr marL="285750" indent="-285750">
              <a:buFont typeface="Wingdings" panose="05000000000000000000" pitchFamily="2" charset="2"/>
              <a:buChar char="q"/>
            </a:pPr>
            <a:endParaRPr lang="en-US" sz="1600" b="1" dirty="0">
              <a:latin typeface="Calibri" panose="020F0502020204030204" pitchFamily="34" charset="0"/>
            </a:endParaRPr>
          </a:p>
          <a:p>
            <a:pPr marL="285750" indent="-285750">
              <a:buFont typeface="Wingdings" panose="05000000000000000000" pitchFamily="2" charset="2"/>
              <a:buChar char="q"/>
            </a:pPr>
            <a:r>
              <a:rPr lang="en-US" sz="1600" b="1" dirty="0">
                <a:latin typeface="Calibri" panose="020F0502020204030204" pitchFamily="34" charset="0"/>
              </a:rPr>
              <a:t>Economic loss</a:t>
            </a:r>
          </a:p>
          <a:p>
            <a:pPr marL="285750" indent="-285750">
              <a:buFont typeface="Wingdings" panose="05000000000000000000" pitchFamily="2" charset="2"/>
              <a:buChar char="q"/>
            </a:pPr>
            <a:endParaRPr lang="en-US" sz="1600" b="1" dirty="0">
              <a:latin typeface="Calibri" panose="020F0502020204030204" pitchFamily="34" charset="0"/>
            </a:endParaRPr>
          </a:p>
          <a:p>
            <a:pPr marL="285750" indent="-285750">
              <a:buFont typeface="Wingdings" panose="05000000000000000000" pitchFamily="2" charset="2"/>
              <a:buChar char="q"/>
            </a:pPr>
            <a:r>
              <a:rPr lang="en-US" sz="1600" b="1" dirty="0">
                <a:latin typeface="Calibri" panose="020F0502020204030204" pitchFamily="34" charset="0"/>
              </a:rPr>
              <a:t>Criminal &amp; Destructive Elements</a:t>
            </a:r>
          </a:p>
          <a:p>
            <a:pPr marL="285750" indent="-285750">
              <a:buFont typeface="Wingdings" panose="05000000000000000000" pitchFamily="2" charset="2"/>
              <a:buChar char="q"/>
            </a:pPr>
            <a:endParaRPr lang="en-US" sz="1600" b="1" dirty="0">
              <a:latin typeface="Calibri" panose="020F0502020204030204" pitchFamily="34" charset="0"/>
            </a:endParaRPr>
          </a:p>
          <a:p>
            <a:pPr marL="285750" indent="-285750">
              <a:buFont typeface="Wingdings" panose="05000000000000000000" pitchFamily="2" charset="2"/>
              <a:buChar char="q"/>
            </a:pPr>
            <a:r>
              <a:rPr lang="en-US" sz="1600" b="1" dirty="0">
                <a:latin typeface="Calibri" panose="020F0502020204030204" pitchFamily="34" charset="0"/>
              </a:rPr>
              <a:t>Diplomatic Tension</a:t>
            </a:r>
          </a:p>
          <a:p>
            <a:pPr lvl="0"/>
            <a:endParaRPr lang="en-US" sz="800" b="1" dirty="0">
              <a:solidFill>
                <a:srgbClr val="C00000"/>
              </a:solidFill>
              <a:latin typeface="Calibri" panose="020F0502020204030204" pitchFamily="34" charset="0"/>
            </a:endParaRPr>
          </a:p>
        </p:txBody>
      </p:sp>
      <p:sp>
        <p:nvSpPr>
          <p:cNvPr id="4098" name="Rectangle 2"/>
          <p:cNvSpPr>
            <a:spLocks noGrp="1" noChangeArrowheads="1"/>
          </p:cNvSpPr>
          <p:nvPr>
            <p:ph type="title" idx="4294967295"/>
          </p:nvPr>
        </p:nvSpPr>
        <p:spPr>
          <a:xfrm>
            <a:off x="457200" y="291353"/>
            <a:ext cx="7010400" cy="1143000"/>
          </a:xfrm>
        </p:spPr>
        <p:txBody>
          <a:bodyPr/>
          <a:lstStyle/>
          <a:p>
            <a:r>
              <a:rPr lang="en-US" altLang="en-US" sz="2200" b="1" dirty="0" smtClean="0">
                <a:latin typeface="Calibri" pitchFamily="34" charset="0"/>
                <a:cs typeface="Calibri" pitchFamily="34" charset="0"/>
              </a:rPr>
              <a:t>Consequences</a:t>
            </a:r>
            <a:endParaRPr lang="en-US" altLang="en-US" sz="1200" b="1" dirty="0" smtClean="0">
              <a:latin typeface="Calibri" pitchFamily="34" charset="0"/>
              <a:cs typeface="Calibri"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0000">
            <a:off x="163357" y="3767354"/>
            <a:ext cx="2857500" cy="13335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51" y="4961398"/>
            <a:ext cx="3152534" cy="174307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0353" y="3041158"/>
            <a:ext cx="1935930" cy="1346236"/>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199" y="3041157"/>
            <a:ext cx="2022835" cy="1366617"/>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22213" y="4789608"/>
            <a:ext cx="2638414" cy="1679414"/>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80000">
            <a:off x="3659839" y="4670299"/>
            <a:ext cx="1728915"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20000">
            <a:off x="3910232" y="5033406"/>
            <a:ext cx="1876368" cy="948718"/>
          </a:xfrm>
          <a:prstGeom prst="rect">
            <a:avLst/>
          </a:prstGeom>
        </p:spPr>
      </p:pic>
    </p:spTree>
    <p:extLst>
      <p:ext uri="{BB962C8B-B14F-4D97-AF65-F5344CB8AC3E}">
        <p14:creationId xmlns:p14="http://schemas.microsoft.com/office/powerpoint/2010/main" val="1165159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457200" y="291353"/>
            <a:ext cx="7010400" cy="1143000"/>
          </a:xfrm>
        </p:spPr>
        <p:txBody>
          <a:bodyPr/>
          <a:lstStyle/>
          <a:p>
            <a:r>
              <a:rPr lang="en-US" altLang="en-US" sz="2200" b="1" dirty="0" smtClean="0">
                <a:latin typeface="Calibri" pitchFamily="34" charset="0"/>
                <a:cs typeface="Calibri" pitchFamily="34" charset="0"/>
              </a:rPr>
              <a:t>Industry Direction…</a:t>
            </a:r>
            <a:endParaRPr lang="en-US" altLang="en-US" sz="1200" b="1" dirty="0" smtClean="0">
              <a:latin typeface="Calibri" pitchFamily="34" charset="0"/>
              <a:cs typeface="Calibri" pitchFamily="34" charset="0"/>
            </a:endParaRPr>
          </a:p>
        </p:txBody>
      </p:sp>
      <p:sp>
        <p:nvSpPr>
          <p:cNvPr id="2" name="Rectangle 1"/>
          <p:cNvSpPr/>
          <p:nvPr/>
        </p:nvSpPr>
        <p:spPr>
          <a:xfrm>
            <a:off x="228600" y="1188400"/>
            <a:ext cx="4495800" cy="3293209"/>
          </a:xfrm>
          <a:prstGeom prst="rect">
            <a:avLst/>
          </a:prstGeom>
        </p:spPr>
        <p:txBody>
          <a:bodyPr wrap="square">
            <a:spAutoFit/>
          </a:bodyPr>
          <a:lstStyle/>
          <a:p>
            <a:pPr algn="just"/>
            <a:r>
              <a:rPr lang="en-US" sz="1600" b="1" dirty="0" smtClean="0">
                <a:solidFill>
                  <a:srgbClr val="C00000"/>
                </a:solidFill>
                <a:latin typeface="Calibri" panose="020F0502020204030204" pitchFamily="34" charset="0"/>
              </a:rPr>
              <a:t>Apple &amp; Google: Oct 2014</a:t>
            </a:r>
          </a:p>
          <a:p>
            <a:pPr algn="just"/>
            <a:endParaRPr lang="en-US" sz="800" b="1" dirty="0" smtClean="0">
              <a:latin typeface="Calibri" panose="020F0502020204030204" pitchFamily="34" charset="0"/>
            </a:endParaRPr>
          </a:p>
          <a:p>
            <a:pPr algn="just"/>
            <a:r>
              <a:rPr lang="en-US" sz="1400" dirty="0" smtClean="0">
                <a:latin typeface="Calibri" panose="020F0502020204030204" pitchFamily="34" charset="0"/>
              </a:rPr>
              <a:t>On </a:t>
            </a:r>
            <a:r>
              <a:rPr lang="en-US" sz="1400" dirty="0">
                <a:latin typeface="Calibri" panose="020F0502020204030204" pitchFamily="34" charset="0"/>
              </a:rPr>
              <a:t>Thursday, the FBI’s director, James Comey, decried the company’s decision to offer similar </a:t>
            </a:r>
            <a:r>
              <a:rPr lang="en-US" sz="1400" dirty="0" smtClean="0">
                <a:latin typeface="Calibri" panose="020F0502020204030204" pitchFamily="34" charset="0"/>
              </a:rPr>
              <a:t>tools</a:t>
            </a:r>
            <a:r>
              <a:rPr lang="en-US" sz="1400" dirty="0">
                <a:latin typeface="Calibri" panose="020F0502020204030204" pitchFamily="34" charset="0"/>
              </a:rPr>
              <a:t> </a:t>
            </a:r>
            <a:r>
              <a:rPr lang="en-US" sz="1400" dirty="0" smtClean="0">
                <a:latin typeface="Calibri" panose="020F0502020204030204" pitchFamily="34" charset="0"/>
              </a:rPr>
              <a:t>on </a:t>
            </a:r>
            <a:r>
              <a:rPr lang="en-US" sz="1400" dirty="0">
                <a:latin typeface="Calibri" panose="020F0502020204030204" pitchFamily="34" charset="0"/>
              </a:rPr>
              <a:t>mobile devices running iOS 8</a:t>
            </a:r>
            <a:r>
              <a:rPr lang="en-US" sz="1400" dirty="0" smtClean="0">
                <a:latin typeface="Calibri" panose="020F0502020204030204" pitchFamily="34" charset="0"/>
              </a:rPr>
              <a:t>.</a:t>
            </a:r>
          </a:p>
          <a:p>
            <a:pPr algn="just"/>
            <a:endParaRPr lang="en-US" sz="800" dirty="0">
              <a:latin typeface="Calibri" panose="020F0502020204030204" pitchFamily="34" charset="0"/>
            </a:endParaRPr>
          </a:p>
          <a:p>
            <a:pPr algn="just"/>
            <a:r>
              <a:rPr lang="en-US" sz="1400" dirty="0">
                <a:latin typeface="Calibri" panose="020F0502020204030204" pitchFamily="34" charset="0"/>
              </a:rPr>
              <a:t>“With Apple’s new operating system, the information stored on many iPhones and other </a:t>
            </a:r>
            <a:r>
              <a:rPr lang="en-US" sz="1400" dirty="0" smtClean="0">
                <a:latin typeface="Calibri" panose="020F0502020204030204" pitchFamily="34" charset="0"/>
              </a:rPr>
              <a:t>Apple</a:t>
            </a:r>
            <a:r>
              <a:rPr lang="en-US" sz="1400" dirty="0">
                <a:latin typeface="Calibri" panose="020F0502020204030204" pitchFamily="34" charset="0"/>
              </a:rPr>
              <a:t> </a:t>
            </a:r>
            <a:r>
              <a:rPr lang="en-US" sz="1400" dirty="0" smtClean="0">
                <a:latin typeface="Calibri" panose="020F0502020204030204" pitchFamily="34" charset="0"/>
              </a:rPr>
              <a:t>devices </a:t>
            </a:r>
            <a:r>
              <a:rPr lang="en-US" sz="1400" dirty="0">
                <a:latin typeface="Calibri" panose="020F0502020204030204" pitchFamily="34" charset="0"/>
              </a:rPr>
              <a:t>will be encrypted by default,” Comey told the Brookings Institute in Washington DC. </a:t>
            </a:r>
            <a:endParaRPr lang="en-US" sz="1400" dirty="0" smtClean="0">
              <a:latin typeface="Calibri" panose="020F0502020204030204" pitchFamily="34" charset="0"/>
            </a:endParaRPr>
          </a:p>
          <a:p>
            <a:pPr algn="just"/>
            <a:endParaRPr lang="en-US" sz="800" dirty="0">
              <a:latin typeface="Calibri" panose="020F0502020204030204" pitchFamily="34" charset="0"/>
            </a:endParaRPr>
          </a:p>
          <a:p>
            <a:pPr algn="just"/>
            <a:r>
              <a:rPr lang="en-US" sz="1400" dirty="0" smtClean="0">
                <a:latin typeface="Calibri" panose="020F0502020204030204" pitchFamily="34" charset="0"/>
              </a:rPr>
              <a:t>“</a:t>
            </a:r>
            <a:r>
              <a:rPr lang="en-US" sz="1400" dirty="0">
                <a:latin typeface="Calibri" panose="020F0502020204030204" pitchFamily="34" charset="0"/>
              </a:rPr>
              <a:t>Shortly after Apple’s announcement, Google announced plans to follow suit with its Android operating system. This means the companies themselves won’t be able to unlock phones, laptops, and tablets to reveal photos, documents, email, and recordings stored within</a:t>
            </a:r>
            <a:r>
              <a:rPr lang="en-US" sz="1400" dirty="0" smtClean="0">
                <a:latin typeface="Calibri" panose="020F0502020204030204" pitchFamily="34" charset="0"/>
              </a:rPr>
              <a:t>.”</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572355"/>
            <a:ext cx="2590800" cy="1707170"/>
          </a:xfrm>
          <a:prstGeom prst="rect">
            <a:avLst/>
          </a:prstGeom>
        </p:spPr>
      </p:pic>
      <p:pic>
        <p:nvPicPr>
          <p:cNvPr id="5" name="Picture 4"/>
          <p:cNvPicPr>
            <a:picLocks noChangeAspect="1"/>
          </p:cNvPicPr>
          <p:nvPr/>
        </p:nvPicPr>
        <p:blipFill>
          <a:blip r:embed="rId4"/>
          <a:stretch>
            <a:fillRect/>
          </a:stretch>
        </p:blipFill>
        <p:spPr>
          <a:xfrm>
            <a:off x="3200400" y="5006353"/>
            <a:ext cx="5486400" cy="1273172"/>
          </a:xfrm>
          <a:prstGeom prst="rect">
            <a:avLst/>
          </a:prstGeom>
        </p:spPr>
      </p:pic>
      <p:sp>
        <p:nvSpPr>
          <p:cNvPr id="6" name="TextBox 5"/>
          <p:cNvSpPr txBox="1"/>
          <p:nvPr/>
        </p:nvSpPr>
        <p:spPr>
          <a:xfrm>
            <a:off x="3200400" y="4621005"/>
            <a:ext cx="2454499" cy="338554"/>
          </a:xfrm>
          <a:prstGeom prst="rect">
            <a:avLst/>
          </a:prstGeom>
          <a:noFill/>
        </p:spPr>
        <p:txBody>
          <a:bodyPr wrap="square" rtlCol="0">
            <a:spAutoFit/>
          </a:bodyPr>
          <a:lstStyle/>
          <a:p>
            <a:r>
              <a:rPr lang="en-US" sz="1600" b="1" dirty="0" smtClean="0">
                <a:solidFill>
                  <a:srgbClr val="C00000"/>
                </a:solidFill>
                <a:latin typeface="Calibri" panose="020F0502020204030204" pitchFamily="34" charset="0"/>
              </a:rPr>
              <a:t>WhatsApp: Nov 2014</a:t>
            </a:r>
            <a:endParaRPr lang="en-US" sz="1600" b="1" dirty="0">
              <a:solidFill>
                <a:srgbClr val="C00000"/>
              </a:solidFill>
              <a:latin typeface="Calibri" panose="020F0502020204030204" pitchFamily="34" charset="0"/>
            </a:endParaRPr>
          </a:p>
        </p:txBody>
      </p:sp>
      <p:pic>
        <p:nvPicPr>
          <p:cNvPr id="8" name="Picture 7"/>
          <p:cNvPicPr>
            <a:picLocks noChangeAspect="1"/>
          </p:cNvPicPr>
          <p:nvPr/>
        </p:nvPicPr>
        <p:blipFill>
          <a:blip r:embed="rId5"/>
          <a:stretch>
            <a:fillRect/>
          </a:stretch>
        </p:blipFill>
        <p:spPr>
          <a:xfrm>
            <a:off x="5025856" y="1582412"/>
            <a:ext cx="3886200" cy="1455061"/>
          </a:xfrm>
          <a:prstGeom prst="rect">
            <a:avLst/>
          </a:prstGeom>
        </p:spPr>
      </p:pic>
      <p:pic>
        <p:nvPicPr>
          <p:cNvPr id="7" name="Picture 6"/>
          <p:cNvPicPr>
            <a:picLocks noChangeAspect="1"/>
          </p:cNvPicPr>
          <p:nvPr/>
        </p:nvPicPr>
        <p:blipFill>
          <a:blip r:embed="rId6"/>
          <a:stretch>
            <a:fillRect/>
          </a:stretch>
        </p:blipFill>
        <p:spPr>
          <a:xfrm rot="-120000">
            <a:off x="4872109" y="3014924"/>
            <a:ext cx="4193694" cy="1400674"/>
          </a:xfrm>
          <a:prstGeom prst="rect">
            <a:avLst/>
          </a:prstGeom>
        </p:spPr>
      </p:pic>
      <p:sp>
        <p:nvSpPr>
          <p:cNvPr id="10" name="TextBox 9"/>
          <p:cNvSpPr txBox="1"/>
          <p:nvPr/>
        </p:nvSpPr>
        <p:spPr>
          <a:xfrm>
            <a:off x="6255088" y="2745713"/>
            <a:ext cx="2888912" cy="338554"/>
          </a:xfrm>
          <a:prstGeom prst="rect">
            <a:avLst/>
          </a:prstGeom>
          <a:noFill/>
        </p:spPr>
        <p:txBody>
          <a:bodyPr wrap="square" rtlCol="0">
            <a:spAutoFit/>
          </a:bodyPr>
          <a:lstStyle/>
          <a:p>
            <a:r>
              <a:rPr lang="en-US" sz="1600" b="1" dirty="0" smtClean="0">
                <a:solidFill>
                  <a:srgbClr val="C00000"/>
                </a:solidFill>
                <a:latin typeface="Calibri" panose="020F0502020204030204" pitchFamily="34" charset="0"/>
              </a:rPr>
              <a:t>MegaChat &amp; Chadder: Jan 2015</a:t>
            </a:r>
            <a:endParaRPr lang="en-US" sz="1600" b="1" dirty="0">
              <a:solidFill>
                <a:srgbClr val="C00000"/>
              </a:solidFill>
              <a:latin typeface="Calibri" panose="020F0502020204030204" pitchFamily="34" charset="0"/>
            </a:endParaRPr>
          </a:p>
        </p:txBody>
      </p:sp>
      <p:sp>
        <p:nvSpPr>
          <p:cNvPr id="9" name="Rectangle 8"/>
          <p:cNvSpPr/>
          <p:nvPr/>
        </p:nvSpPr>
        <p:spPr>
          <a:xfrm>
            <a:off x="4724400" y="1434353"/>
            <a:ext cx="4364568" cy="3138002"/>
          </a:xfrm>
          <a:prstGeom prst="rect">
            <a:avLst/>
          </a:prstGeom>
          <a:ln>
            <a:solidFill>
              <a:schemeClr val="bg1">
                <a:lumMod val="85000"/>
              </a:schemeClr>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0960" tIns="60960" rIns="60960" bIns="60960" numCol="1" spcCol="1270" rtlCol="0" anchor="t" anchorCtr="0">
            <a:noAutofit/>
          </a:bodyPr>
          <a:lstStyle/>
          <a:p>
            <a:pPr algn="ctr"/>
            <a:endParaRPr lang="en-US" sz="1400" b="1" dirty="0">
              <a:latin typeface="Calibri" panose="020F0502020204030204" pitchFamily="34" charset="0"/>
            </a:endParaRPr>
          </a:p>
        </p:txBody>
      </p:sp>
    </p:spTree>
    <p:extLst>
      <p:ext uri="{BB962C8B-B14F-4D97-AF65-F5344CB8AC3E}">
        <p14:creationId xmlns:p14="http://schemas.microsoft.com/office/powerpoint/2010/main" val="3878816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3">
      <a:dk1>
        <a:srgbClr val="000000"/>
      </a:dk1>
      <a:lt1>
        <a:srgbClr val="FFFFFF"/>
      </a:lt1>
      <a:dk2>
        <a:srgbClr val="000099"/>
      </a:dk2>
      <a:lt2>
        <a:srgbClr val="DDDDDD"/>
      </a:lt2>
      <a:accent1>
        <a:srgbClr val="3366CC"/>
      </a:accent1>
      <a:accent2>
        <a:srgbClr val="CC3300"/>
      </a:accent2>
      <a:accent3>
        <a:srgbClr val="FFFFFF"/>
      </a:accent3>
      <a:accent4>
        <a:srgbClr val="000000"/>
      </a:accent4>
      <a:accent5>
        <a:srgbClr val="ADB8E2"/>
      </a:accent5>
      <a:accent6>
        <a:srgbClr val="B92D00"/>
      </a:accent6>
      <a:hlink>
        <a:srgbClr val="0000FF"/>
      </a:hlink>
      <a:folHlink>
        <a:srgbClr val="990099"/>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rgbClr val="FFC000"/>
          </a:solidFill>
        </a:ln>
      </a:spPr>
      <a:bodyPr spcFirstLastPara="0" vert="horz" wrap="square" lIns="60960" tIns="60960" rIns="60960" bIns="60960" numCol="1" spcCol="1270" rtlCol="0" anchor="t" anchorCtr="0">
        <a:noAutofit/>
      </a:bodyPr>
      <a:lstStyle>
        <a:defPPr>
          <a:defRPr sz="1400" b="1" dirty="0">
            <a:latin typeface="Calibri" panose="020F0502020204030204" pitchFamily="34" charset="0"/>
          </a:defRPr>
        </a:defPPr>
      </a:lstStyle>
      <a:style>
        <a:lnRef idx="0">
          <a:scrgbClr r="0" g="0" b="0"/>
        </a:lnRef>
        <a:fillRef idx="0">
          <a:scrgbClr r="0" g="0" b="0"/>
        </a:fillRef>
        <a:effectRef idx="0">
          <a:scrgbClr r="0" g="0" b="0"/>
        </a:effectRef>
        <a:fontRef idx="minor">
          <a:schemeClr val="dk1">
            <a:hueOff val="0"/>
            <a:satOff val="0"/>
            <a:lumOff val="0"/>
            <a:alphaOff val="0"/>
          </a:schemeClr>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DDDDDD"/>
        </a:lt2>
        <a:accent1>
          <a:srgbClr val="3366CC"/>
        </a:accent1>
        <a:accent2>
          <a:srgbClr val="CC3300"/>
        </a:accent2>
        <a:accent3>
          <a:srgbClr val="FFFFFF"/>
        </a:accent3>
        <a:accent4>
          <a:srgbClr val="000000"/>
        </a:accent4>
        <a:accent5>
          <a:srgbClr val="ADB8E2"/>
        </a:accent5>
        <a:accent6>
          <a:srgbClr val="B92D00"/>
        </a:accent6>
        <a:hlink>
          <a:srgbClr val="0000FF"/>
        </a:hlink>
        <a:folHlink>
          <a:srgbClr val="990099"/>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99"/>
        </a:dk2>
        <a:lt2>
          <a:srgbClr val="DDDDDD"/>
        </a:lt2>
        <a:accent1>
          <a:srgbClr val="3366CC"/>
        </a:accent1>
        <a:accent2>
          <a:srgbClr val="FF3300"/>
        </a:accent2>
        <a:accent3>
          <a:srgbClr val="FFFFFF"/>
        </a:accent3>
        <a:accent4>
          <a:srgbClr val="000000"/>
        </a:accent4>
        <a:accent5>
          <a:srgbClr val="ADB8E2"/>
        </a:accent5>
        <a:accent6>
          <a:srgbClr val="E72D00"/>
        </a:accent6>
        <a:hlink>
          <a:srgbClr val="0000FF"/>
        </a:hlink>
        <a:folHlink>
          <a:srgbClr val="9900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mTouchePresenstationTemplate</Template>
  <TotalTime>33188</TotalTime>
  <Words>1232</Words>
  <Application>Microsoft Office PowerPoint</Application>
  <PresentationFormat>On-screen Show (4:3)</PresentationFormat>
  <Paragraphs>173</Paragraphs>
  <Slides>19</Slides>
  <Notes>15</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Design</vt:lpstr>
      <vt:lpstr>PowerPoint Presentation</vt:lpstr>
      <vt:lpstr>PowerPoint Presentation</vt:lpstr>
      <vt:lpstr>PowerPoint Presentation</vt:lpstr>
      <vt:lpstr>A Connected World</vt:lpstr>
      <vt:lpstr>Apps: Growth &amp; Downloads</vt:lpstr>
      <vt:lpstr>Privacy &amp; Security Breaches (1)</vt:lpstr>
      <vt:lpstr>Privacy &amp; Security Breaches (2)</vt:lpstr>
      <vt:lpstr>Consequences</vt:lpstr>
      <vt:lpstr>Industry Direction…</vt:lpstr>
      <vt:lpstr>PowerPoint Presentation</vt:lpstr>
      <vt:lpstr>mTouche: Overview</vt:lpstr>
      <vt:lpstr>mTouche: Key Talent</vt:lpstr>
      <vt:lpstr>One Krypto: Overview</vt:lpstr>
      <vt:lpstr>Privacy &amp; Security</vt:lpstr>
      <vt:lpstr>One Krypto: Privacy &amp; Security </vt:lpstr>
      <vt:lpstr>One Krypto: Users</vt:lpstr>
      <vt:lpstr>One Krypto: Media</vt:lpstr>
      <vt:lpstr>Data &amp; Mobile Security Solutions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Nur Zakiah Kamaruddin</dc:creator>
  <cp:lastModifiedBy>DELL</cp:lastModifiedBy>
  <cp:revision>2158</cp:revision>
  <cp:lastPrinted>2015-02-04T09:43:14Z</cp:lastPrinted>
  <dcterms:created xsi:type="dcterms:W3CDTF">2013-03-01T22:08:10Z</dcterms:created>
  <dcterms:modified xsi:type="dcterms:W3CDTF">2015-02-26T03:48:54Z</dcterms:modified>
</cp:coreProperties>
</file>