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3" r:id="rId1"/>
  </p:sldMasterIdLst>
  <p:notesMasterIdLst>
    <p:notesMasterId r:id="rId10"/>
  </p:notesMasterIdLst>
  <p:sldIdLst>
    <p:sldId id="256" r:id="rId2"/>
    <p:sldId id="257" r:id="rId3"/>
    <p:sldId id="275" r:id="rId4"/>
    <p:sldId id="276" r:id="rId5"/>
    <p:sldId id="258" r:id="rId6"/>
    <p:sldId id="259" r:id="rId7"/>
    <p:sldId id="269" r:id="rId8"/>
    <p:sldId id="268"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5" autoAdjust="0"/>
    <p:restoredTop sz="60861" autoAdjust="0"/>
  </p:normalViewPr>
  <p:slideViewPr>
    <p:cSldViewPr snapToGrid="0" snapToObjects="1">
      <p:cViewPr varScale="1">
        <p:scale>
          <a:sx n="64" d="100"/>
          <a:sy n="64" d="100"/>
        </p:scale>
        <p:origin x="-138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BBA29A-20E5-834C-A164-E952AC431F76}" type="datetimeFigureOut">
              <a:rPr lang="en-US" smtClean="0"/>
              <a:t>2/17/15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D4A4C3-9FE2-0B4A-81C2-0A3AAB673A03}" type="slidenum">
              <a:rPr lang="en-US" smtClean="0"/>
              <a:t>‹#›</a:t>
            </a:fld>
            <a:endParaRPr lang="en-US"/>
          </a:p>
        </p:txBody>
      </p:sp>
    </p:spTree>
    <p:extLst>
      <p:ext uri="{BB962C8B-B14F-4D97-AF65-F5344CB8AC3E}">
        <p14:creationId xmlns:p14="http://schemas.microsoft.com/office/powerpoint/2010/main" val="418670445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grew</a:t>
            </a:r>
            <a:r>
              <a:rPr lang="en-US" baseline="0" dirty="0" smtClean="0"/>
              <a:t> up in New Hampshire, physicians for parents but never wanted to be a doctor. </a:t>
            </a:r>
          </a:p>
          <a:p>
            <a:r>
              <a:rPr lang="en-US" baseline="0" dirty="0" smtClean="0"/>
              <a:t>-Developed interest in global health  and the intersection between public policy and health</a:t>
            </a:r>
          </a:p>
          <a:p>
            <a:r>
              <a:rPr lang="en-US" baseline="0" dirty="0" smtClean="0"/>
              <a:t>-Studied international relations (certificate in race and ethnic studies (one of the reasons I find Malaysia so fascinating), also concentrated my studies on public health</a:t>
            </a:r>
          </a:p>
          <a:p>
            <a:r>
              <a:rPr lang="en-US" baseline="0" dirty="0" smtClean="0"/>
              <a:t>-I had public health internships in New Delhi (NGO), I worked for UNAIDS regional office in Dakar Senegal, and then with another NGO in Honduras (low resource settings)</a:t>
            </a:r>
          </a:p>
          <a:p>
            <a:r>
              <a:rPr lang="en-US" baseline="0" dirty="0" smtClean="0"/>
              <a:t>-After college I served in the United States Peace Corps – I was a health volunteer in a village – no water, no electricity – became interested in public health when my village got electricity and I started seeing how community health workers used their phones to improve public health</a:t>
            </a:r>
          </a:p>
          <a:p>
            <a:r>
              <a:rPr lang="en-US" baseline="0" dirty="0" smtClean="0"/>
              <a:t>-I then worked as a program analyst for an </a:t>
            </a:r>
            <a:r>
              <a:rPr lang="en-US" baseline="0" dirty="0" err="1" smtClean="0"/>
              <a:t>mHealth</a:t>
            </a:r>
            <a:r>
              <a:rPr lang="en-US" baseline="0" dirty="0" smtClean="0"/>
              <a:t> software company called </a:t>
            </a:r>
            <a:r>
              <a:rPr lang="en-US" baseline="0" dirty="0" err="1" smtClean="0"/>
              <a:t>Dimagi</a:t>
            </a:r>
            <a:r>
              <a:rPr lang="en-US" baseline="0" dirty="0" smtClean="0"/>
              <a:t> based out of Boston</a:t>
            </a:r>
          </a:p>
          <a:p>
            <a:r>
              <a:rPr lang="en-US" baseline="0" dirty="0" smtClean="0"/>
              <a:t>-Now I am a Fulbright researcher focusing on </a:t>
            </a:r>
            <a:r>
              <a:rPr lang="en-US" baseline="0" dirty="0" err="1" smtClean="0"/>
              <a:t>mHealth</a:t>
            </a:r>
            <a:r>
              <a:rPr lang="en-US" baseline="0" dirty="0" smtClean="0"/>
              <a:t> for marginalized populations in Malaysia</a:t>
            </a:r>
            <a:endParaRPr lang="en-US" dirty="0"/>
          </a:p>
        </p:txBody>
      </p:sp>
      <p:sp>
        <p:nvSpPr>
          <p:cNvPr id="4" name="Slide Number Placeholder 3"/>
          <p:cNvSpPr>
            <a:spLocks noGrp="1"/>
          </p:cNvSpPr>
          <p:nvPr>
            <p:ph type="sldNum" sz="quarter" idx="10"/>
          </p:nvPr>
        </p:nvSpPr>
        <p:spPr/>
        <p:txBody>
          <a:bodyPr/>
          <a:lstStyle/>
          <a:p>
            <a:fld id="{ACD4A4C3-9FE2-0B4A-81C2-0A3AAB673A03}" type="slidenum">
              <a:rPr lang="en-US" smtClean="0"/>
              <a:t>2</a:t>
            </a:fld>
            <a:endParaRPr lang="en-US"/>
          </a:p>
        </p:txBody>
      </p:sp>
    </p:spTree>
    <p:extLst>
      <p:ext uri="{BB962C8B-B14F-4D97-AF65-F5344CB8AC3E}">
        <p14:creationId xmlns:p14="http://schemas.microsoft.com/office/powerpoint/2010/main" val="2814777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People get confused about these</a:t>
            </a:r>
            <a:r>
              <a:rPr lang="en-US" baseline="0" dirty="0" smtClean="0"/>
              <a:t> terms – what are we talking about here. Who can define these for me?</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CD4A4C3-9FE2-0B4A-81C2-0A3AAB673A03}" type="slidenum">
              <a:rPr lang="en-US" smtClean="0"/>
              <a:t>5</a:t>
            </a:fld>
            <a:endParaRPr lang="en-US"/>
          </a:p>
        </p:txBody>
      </p:sp>
    </p:spTree>
    <p:extLst>
      <p:ext uri="{BB962C8B-B14F-4D97-AF65-F5344CB8AC3E}">
        <p14:creationId xmlns:p14="http://schemas.microsoft.com/office/powerpoint/2010/main" val="1969532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Originally was</a:t>
            </a:r>
            <a:r>
              <a:rPr lang="en-US" baseline="0" dirty="0" smtClean="0"/>
              <a:t> interpreted as just traditional computing as applied to medicine – this has expanded – wide range of devices, both health care provider and patient owned technologies for supporting health improvement – WHO definition: </a:t>
            </a:r>
            <a:r>
              <a:rPr lang="en-US" dirty="0" err="1" smtClean="0"/>
              <a:t>eHealth</a:t>
            </a:r>
            <a:r>
              <a:rPr lang="en-US" baseline="0" dirty="0" smtClean="0"/>
              <a:t> is the cost-effective and secure use of information and communications technologies in support of health and health related field, including health care services, health surveillance, health literature, and health education, knowledge and research”</a:t>
            </a:r>
          </a:p>
          <a:p>
            <a:endParaRPr lang="en-US" baseline="0" dirty="0" smtClean="0"/>
          </a:p>
          <a:p>
            <a:r>
              <a:rPr lang="en-US" baseline="0" dirty="0" err="1" smtClean="0"/>
              <a:t>eHealth</a:t>
            </a:r>
            <a:r>
              <a:rPr lang="en-US" baseline="0" dirty="0" smtClean="0"/>
              <a:t> encompasses smaller more specific areas within this broad space – these discrete pieces include mobile health, as well as health information systems, telemedicine, and distance learning (eLearning).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CD4A4C3-9FE2-0B4A-81C2-0A3AAB673A03}" type="slidenum">
              <a:rPr lang="en-US" smtClean="0"/>
              <a:t>6</a:t>
            </a:fld>
            <a:endParaRPr lang="en-US"/>
          </a:p>
        </p:txBody>
      </p:sp>
    </p:spTree>
    <p:extLst>
      <p:ext uri="{BB962C8B-B14F-4D97-AF65-F5344CB8AC3E}">
        <p14:creationId xmlns:p14="http://schemas.microsoft.com/office/powerpoint/2010/main" val="2295851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a:t>
            </a:r>
            <a:r>
              <a:rPr lang="en-US" dirty="0" err="1" smtClean="0"/>
              <a:t>ericsson</a:t>
            </a:r>
            <a:r>
              <a:rPr lang="en-US" dirty="0" smtClean="0"/>
              <a:t> source:</a:t>
            </a:r>
          </a:p>
          <a:p>
            <a:r>
              <a:rPr lang="en-US" dirty="0" smtClean="0"/>
              <a:t>[</a:t>
            </a:r>
            <a:r>
              <a:rPr lang="en-US" dirty="0" err="1" smtClean="0"/>
              <a:t>pg</a:t>
            </a:r>
            <a:r>
              <a:rPr lang="en-US" dirty="0" smtClean="0"/>
              <a:t> 2] - Youth culture - the youth segment (those aged 10-24 years) is among the largest globally. It is especially big in the developing countries of South East Asia and Oceania. There are more than 170 million young people in this region. The youth population in Philippines is at 31 percent, while in Malaysia and Indonesia this figure is at 28 percent and 26 percent respectively. The region’s youth segment is crucial in driving the adoption of apps as well as the uptake f smartphones and mobile data services, particularly in the developing markets. A higher proportion of youth in the region owned smartphones compared with adults in 2013. The youth segment is also more active in using their </a:t>
            </a:r>
            <a:r>
              <a:rPr lang="en-US" dirty="0" err="1" smtClean="0"/>
              <a:t>smartphonse</a:t>
            </a:r>
            <a:r>
              <a:rPr lang="en-US" dirty="0" smtClean="0"/>
              <a:t> for multiple purposes, from basic services such as voice and SMS, through to internet browsing, social networking and video streaming. </a:t>
            </a:r>
          </a:p>
          <a:p>
            <a:endParaRPr lang="en-US" dirty="0" smtClean="0"/>
          </a:p>
          <a:p>
            <a:r>
              <a:rPr lang="en-US" dirty="0" smtClean="0"/>
              <a:t>[</a:t>
            </a:r>
            <a:r>
              <a:rPr lang="en-US" dirty="0" err="1" smtClean="0"/>
              <a:t>pg</a:t>
            </a:r>
            <a:r>
              <a:rPr lang="en-US" dirty="0" smtClean="0"/>
              <a:t> 3] This trend is not stopping any time soon </a:t>
            </a:r>
            <a:r>
              <a:rPr lang="en-US" dirty="0" smtClean="0">
                <a:sym typeface="Wingdings"/>
              </a:rPr>
              <a:t></a:t>
            </a:r>
            <a:r>
              <a:rPr lang="en-US" baseline="0" dirty="0" smtClean="0">
                <a:sym typeface="Wingdings"/>
              </a:rPr>
              <a:t> the younger demographic are tomorrows doctors and policy makers</a:t>
            </a:r>
          </a:p>
          <a:p>
            <a:endParaRPr lang="en-US" dirty="0" smtClean="0"/>
          </a:p>
          <a:p>
            <a:r>
              <a:rPr lang="en-US" dirty="0" smtClean="0"/>
              <a:t>[</a:t>
            </a:r>
            <a:r>
              <a:rPr lang="en-US" dirty="0" err="1" smtClean="0"/>
              <a:t>pg</a:t>
            </a:r>
            <a:r>
              <a:rPr lang="en-US" dirty="0" smtClean="0"/>
              <a:t> 3]Another major similarity between most ASEAN</a:t>
            </a:r>
            <a:r>
              <a:rPr lang="en-US" baseline="0" dirty="0" smtClean="0"/>
              <a:t> nations: </a:t>
            </a:r>
            <a:r>
              <a:rPr lang="en-US" dirty="0" smtClean="0"/>
              <a:t> Despite the urbanization trend, a significant proportion the the population will continue to live in rural areas in 2019. ICT can also improve people’s lives in these places by providing services that meet their needs, and extending the availability of services that could not previously be offered outside of cities</a:t>
            </a:r>
            <a:r>
              <a:rPr lang="en-US" baseline="0" dirty="0" smtClean="0"/>
              <a:t> </a:t>
            </a:r>
            <a:r>
              <a:rPr lang="en-US" baseline="0" dirty="0" smtClean="0">
                <a:sym typeface="Wingdings"/>
              </a:rPr>
              <a:t> People in rural areas are gaining access to critical mobile tools too. Project and program designers should pay close attention to this fact. </a:t>
            </a:r>
            <a:endParaRPr lang="en-US" dirty="0"/>
          </a:p>
        </p:txBody>
      </p:sp>
      <p:sp>
        <p:nvSpPr>
          <p:cNvPr id="4" name="Slide Number Placeholder 3"/>
          <p:cNvSpPr>
            <a:spLocks noGrp="1"/>
          </p:cNvSpPr>
          <p:nvPr>
            <p:ph type="sldNum" sz="quarter" idx="10"/>
          </p:nvPr>
        </p:nvSpPr>
        <p:spPr/>
        <p:txBody>
          <a:bodyPr/>
          <a:lstStyle/>
          <a:p>
            <a:fld id="{ACD4A4C3-9FE2-0B4A-81C2-0A3AAB673A03}" type="slidenum">
              <a:rPr lang="en-US" smtClean="0"/>
              <a:t>7</a:t>
            </a:fld>
            <a:endParaRPr lang="en-US"/>
          </a:p>
        </p:txBody>
      </p:sp>
    </p:spTree>
    <p:extLst>
      <p:ext uri="{BB962C8B-B14F-4D97-AF65-F5344CB8AC3E}">
        <p14:creationId xmlns:p14="http://schemas.microsoft.com/office/powerpoint/2010/main" val="83395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work has focused on vulnerable populations – I think </a:t>
            </a:r>
            <a:r>
              <a:rPr lang="en-US" dirty="0" err="1" smtClean="0"/>
              <a:t>mHealth</a:t>
            </a:r>
            <a:r>
              <a:rPr lang="en-US" dirty="0" smtClean="0"/>
              <a:t> is</a:t>
            </a:r>
            <a:r>
              <a:rPr lang="en-US" baseline="0" dirty="0" smtClean="0"/>
              <a:t> unique in it’s ability to reach these pockets of highly vulnerable populations  </a:t>
            </a:r>
            <a:r>
              <a:rPr lang="en-US" baseline="0" dirty="0" smtClean="0">
                <a:sym typeface="Wingdings"/>
              </a:rPr>
              <a:t> Why I have found a good home with </a:t>
            </a:r>
            <a:r>
              <a:rPr lang="en-US" baseline="0" dirty="0" err="1" smtClean="0">
                <a:sym typeface="Wingdings"/>
              </a:rPr>
              <a:t>CERiA</a:t>
            </a:r>
            <a:endParaRPr lang="en-US" baseline="0" dirty="0" smtClean="0">
              <a:sym typeface="Wingdings"/>
            </a:endParaRPr>
          </a:p>
          <a:p>
            <a:r>
              <a:rPr lang="en-US" baseline="0" dirty="0" smtClean="0">
                <a:sym typeface="Wingdings"/>
              </a:rPr>
              <a:t>	 looking at how people use their phones here – how do vulnerable populations interact with their phones  how do TARGET groups interact with their phones </a:t>
            </a:r>
          </a:p>
          <a:p>
            <a:r>
              <a:rPr lang="en-US" baseline="0" dirty="0" smtClean="0">
                <a:sym typeface="Wingdings"/>
              </a:rPr>
              <a:t>	</a:t>
            </a:r>
            <a:endParaRPr lang="en-US" dirty="0"/>
          </a:p>
        </p:txBody>
      </p:sp>
      <p:sp>
        <p:nvSpPr>
          <p:cNvPr id="4" name="Slide Number Placeholder 3"/>
          <p:cNvSpPr>
            <a:spLocks noGrp="1"/>
          </p:cNvSpPr>
          <p:nvPr>
            <p:ph type="sldNum" sz="quarter" idx="10"/>
          </p:nvPr>
        </p:nvSpPr>
        <p:spPr/>
        <p:txBody>
          <a:bodyPr/>
          <a:lstStyle/>
          <a:p>
            <a:fld id="{ACD4A4C3-9FE2-0B4A-81C2-0A3AAB673A03}" type="slidenum">
              <a:rPr lang="en-US" smtClean="0"/>
              <a:t>8</a:t>
            </a:fld>
            <a:endParaRPr lang="en-US"/>
          </a:p>
        </p:txBody>
      </p:sp>
    </p:spTree>
    <p:extLst>
      <p:ext uri="{BB962C8B-B14F-4D97-AF65-F5344CB8AC3E}">
        <p14:creationId xmlns:p14="http://schemas.microsoft.com/office/powerpoint/2010/main" val="1118458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86953" y="268288"/>
            <a:ext cx="5669280" cy="3900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400" y="4208929"/>
            <a:ext cx="5458968" cy="10486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3200400" y="5257800"/>
            <a:ext cx="5458968" cy="621792"/>
          </a:xfrm>
        </p:spPr>
        <p:txBody>
          <a:bodyPr vert="horz" lIns="91440" tIns="45720" rIns="91440" bIns="45720" rtlCol="0">
            <a:normAutofit/>
          </a:bodyPr>
          <a:lstStyle>
            <a:lvl1pPr marL="0" indent="0" algn="l" defTabSz="914400" rtl="0" eaLnBrk="1" latinLnBrk="0" hangingPunct="1">
              <a:spcBef>
                <a:spcPts val="0"/>
              </a:spcBef>
              <a:buClr>
                <a:schemeClr val="accent1"/>
              </a:buClr>
              <a:buSzPct val="100000"/>
              <a:buFont typeface="Wingdings 2" pitchFamily="18" charset="2"/>
              <a:buNone/>
              <a:defRPr sz="1600" kern="120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3276600" y="390525"/>
            <a:ext cx="5504688" cy="365125"/>
          </a:xfrm>
        </p:spPr>
        <p:txBody>
          <a:bodyPr vert="horz" lIns="91440" tIns="45720" rIns="91440" bIns="45720" rtlCol="0" anchor="ctr"/>
          <a:lstStyle>
            <a:lvl1pPr marL="0" algn="r" defTabSz="914400" rtl="0" eaLnBrk="1" latinLnBrk="0" hangingPunct="1">
              <a:defRPr sz="2200" b="0" kern="1200" baseline="0">
                <a:solidFill>
                  <a:schemeClr val="bg1"/>
                </a:solidFill>
                <a:latin typeface="+mn-lt"/>
                <a:ea typeface="+mn-ea"/>
                <a:cs typeface="+mn-cs"/>
              </a:defRPr>
            </a:lvl1pPr>
          </a:lstStyle>
          <a:p>
            <a:fld id="{E2BFB2C7-3E2C-5A4A-BD9E-E8A5ACC547DB}" type="datetimeFigureOut">
              <a:rPr lang="en-US" smtClean="0"/>
              <a:t>2/17/15</a:t>
            </a:fld>
            <a:endParaRPr lang="en-US"/>
          </a:p>
        </p:txBody>
      </p:sp>
      <p:sp>
        <p:nvSpPr>
          <p:cNvPr id="5" name="Footer Placeholder 4"/>
          <p:cNvSpPr>
            <a:spLocks noGrp="1"/>
          </p:cNvSpPr>
          <p:nvPr>
            <p:ph type="ftr" sz="quarter" idx="11"/>
          </p:nvPr>
        </p:nvSpPr>
        <p:spPr>
          <a:xfrm>
            <a:off x="3218688" y="6356350"/>
            <a:ext cx="4736592" cy="365125"/>
          </a:xfrm>
        </p:spPr>
        <p:txBody>
          <a:bodyPr vert="horz" lIns="91440" tIns="45720" rIns="91440" bIns="45720" rtlCol="0" anchor="ctr"/>
          <a:lstStyle>
            <a:lvl1pPr marL="0" algn="l" defTabSz="914400" rtl="0" eaLnBrk="1" latinLnBrk="0" hangingPunct="1">
              <a:defRPr sz="1100" b="1" kern="1200">
                <a:solidFill>
                  <a:schemeClr val="tx2">
                    <a:lumMod val="60000"/>
                    <a:lumOff val="40000"/>
                  </a:schemeClr>
                </a:solidFill>
                <a:latin typeface="+mn-lt"/>
                <a:ea typeface="+mn-ea"/>
                <a:cs typeface="+mn-cs"/>
              </a:defRPr>
            </a:lvl1pPr>
          </a:lstStyle>
          <a:p>
            <a:endParaRPr lang="en-US"/>
          </a:p>
        </p:txBody>
      </p:sp>
      <p:sp>
        <p:nvSpPr>
          <p:cNvPr id="6" name="Slide Number Placeholder 5"/>
          <p:cNvSpPr>
            <a:spLocks noGrp="1"/>
          </p:cNvSpPr>
          <p:nvPr>
            <p:ph type="sldNum" sz="quarter" idx="12"/>
          </p:nvPr>
        </p:nvSpPr>
        <p:spPr>
          <a:xfrm>
            <a:off x="8256494"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D0F26E78-A365-CC41-A49C-00E4D761627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E2BFB2C7-3E2C-5A4A-BD9E-E8A5ACC547DB}" type="datetimeFigureOut">
              <a:rPr lang="en-US" smtClean="0"/>
              <a:t>2/17/15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F26E78-A365-CC41-A49C-00E4D761627D}" type="slidenum">
              <a:rPr lang="en-US" smtClean="0"/>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4"/>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E2BFB2C7-3E2C-5A4A-BD9E-E8A5ACC547DB}" type="datetimeFigureOut">
              <a:rPr lang="en-US" smtClean="0"/>
              <a:t>2/17/15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F26E78-A365-CC41-A49C-00E4D761627D}" type="slidenum">
              <a:rPr lang="en-US" smtClean="0"/>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45720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5720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E2BFB2C7-3E2C-5A4A-BD9E-E8A5ACC547DB}" type="datetimeFigureOut">
              <a:rPr lang="en-US" smtClean="0"/>
              <a:t>2/17/15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F26E78-A365-CC41-A49C-00E4D761627D}"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E2BFB2C7-3E2C-5A4A-BD9E-E8A5ACC547DB}" type="datetimeFigureOut">
              <a:rPr lang="en-US" smtClean="0"/>
              <a:t>2/17/15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F26E78-A365-CC41-A49C-00E4D761627D}"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US" smtClean="0"/>
              <a:t>Click to edit Master title style</a:t>
            </a:r>
            <a:endParaRPr/>
          </a:p>
        </p:txBody>
      </p:sp>
      <p:sp>
        <p:nvSpPr>
          <p:cNvPr id="3" name="Content Placeholder 2"/>
          <p:cNvSpPr>
            <a:spLocks noGrp="1"/>
          </p:cNvSpPr>
          <p:nvPr>
            <p:ph idx="1"/>
          </p:nvPr>
        </p:nvSpPr>
        <p:spPr>
          <a:xfrm>
            <a:off x="4762052" y="990600"/>
            <a:ext cx="3566160" cy="51355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BFB2C7-3E2C-5A4A-BD9E-E8A5ACC547DB}" type="datetimeFigureOut">
              <a:rPr lang="en-US" smtClean="0"/>
              <a:t>2/17/15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F26E78-A365-CC41-A49C-00E4D761627D}"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Rectangle 7"/>
          <p:cNvSpPr/>
          <p:nvPr/>
        </p:nvSpPr>
        <p:spPr>
          <a:xfrm>
            <a:off x="4746811" y="268288"/>
            <a:ext cx="4114800"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US" smtClean="0"/>
              <a:t>Click to edit Master title style</a:t>
            </a:r>
            <a:endParaRPr/>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161365" y="6124014"/>
            <a:ext cx="1752600" cy="365125"/>
          </a:xfrm>
        </p:spPr>
        <p:txBody>
          <a:bodyPr/>
          <a:lstStyle>
            <a:lvl1pPr algn="l">
              <a:defRPr/>
            </a:lvl1pPr>
          </a:lstStyle>
          <a:p>
            <a:fld id="{E2BFB2C7-3E2C-5A4A-BD9E-E8A5ACC547DB}" type="datetimeFigureOut">
              <a:rPr lang="en-US" smtClean="0"/>
              <a:t>2/17/15</a:t>
            </a:fld>
            <a:endParaRPr lang="en-US"/>
          </a:p>
        </p:txBody>
      </p:sp>
      <p:sp>
        <p:nvSpPr>
          <p:cNvPr id="6" name="Footer Placeholder 5"/>
          <p:cNvSpPr>
            <a:spLocks noGrp="1"/>
          </p:cNvSpPr>
          <p:nvPr>
            <p:ph type="ftr" sz="quarter" idx="11"/>
          </p:nvPr>
        </p:nvSpPr>
        <p:spPr>
          <a:xfrm>
            <a:off x="174812" y="6356350"/>
            <a:ext cx="3863788" cy="365125"/>
          </a:xfrm>
        </p:spPr>
        <p:txBody>
          <a:bodyPr/>
          <a:lstStyle/>
          <a:p>
            <a:endParaRPr lang="en-US"/>
          </a:p>
        </p:txBody>
      </p:sp>
      <p:sp>
        <p:nvSpPr>
          <p:cNvPr id="7" name="Slide Number Placeholder 6"/>
          <p:cNvSpPr>
            <a:spLocks noGrp="1"/>
          </p:cNvSpPr>
          <p:nvPr>
            <p:ph type="sldNum" sz="quarter" idx="12"/>
          </p:nvPr>
        </p:nvSpPr>
        <p:spPr/>
        <p:txBody>
          <a:bodyPr/>
          <a:lstStyle/>
          <a:p>
            <a:fld id="{D0F26E78-A365-CC41-A49C-00E4D761627D}" type="slidenum">
              <a:rPr lang="en-US" smtClean="0"/>
              <a:t>‹#›</a:t>
            </a:fld>
            <a:endParaRPr lang="en-US"/>
          </a:p>
        </p:txBody>
      </p:sp>
      <p:sp>
        <p:nvSpPr>
          <p:cNvPr id="10" name="Picture Placeholder 9"/>
          <p:cNvSpPr>
            <a:spLocks noGrp="1"/>
          </p:cNvSpPr>
          <p:nvPr>
            <p:ph type="pic" sz="quarter" idx="13"/>
          </p:nvPr>
        </p:nvSpPr>
        <p:spPr>
          <a:xfrm>
            <a:off x="4760258" y="990600"/>
            <a:ext cx="4096512" cy="5611813"/>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8" name="Rectangle 7"/>
          <p:cNvSpPr/>
          <p:nvPr/>
        </p:nvSpPr>
        <p:spPr>
          <a:xfrm>
            <a:off x="7216775" y="268288"/>
            <a:ext cx="1639457"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269874" y="268288"/>
            <a:ext cx="6858000"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BFB2C7-3E2C-5A4A-BD9E-E8A5ACC547DB}" type="datetimeFigureOut">
              <a:rPr lang="en-US" smtClean="0"/>
              <a:t>2/17/15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4 Pictures with Caption">
    <p:spTree>
      <p:nvGrpSpPr>
        <p:cNvPr id="1" name=""/>
        <p:cNvGrpSpPr/>
        <p:nvPr/>
      </p:nvGrpSpPr>
      <p:grpSpPr>
        <a:xfrm>
          <a:off x="0" y="0"/>
          <a:ext cx="0" cy="0"/>
          <a:chOff x="0" y="0"/>
          <a:chExt cx="0" cy="0"/>
        </a:xfrm>
      </p:grpSpPr>
      <p:sp>
        <p:nvSpPr>
          <p:cNvPr id="8" name="Rectangle 7"/>
          <p:cNvSpPr/>
          <p:nvPr/>
        </p:nvSpPr>
        <p:spPr>
          <a:xfrm>
            <a:off x="8135471" y="268288"/>
            <a:ext cx="720761"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269874" y="268288"/>
            <a:ext cx="3006726"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BFB2C7-3E2C-5A4A-BD9E-E8A5ACC547DB}" type="datetimeFigureOut">
              <a:rPr lang="en-US" smtClean="0"/>
              <a:t>2/17/15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F26E78-A365-CC41-A49C-00E4D761627D}" type="slidenum">
              <a:rPr lang="en-US" smtClean="0"/>
              <a:t>‹#›</a:t>
            </a:fld>
            <a:endParaRPr lang="en-US"/>
          </a:p>
        </p:txBody>
      </p:sp>
      <p:sp>
        <p:nvSpPr>
          <p:cNvPr id="10" name="Picture Placeholder 2"/>
          <p:cNvSpPr>
            <a:spLocks noGrp="1"/>
          </p:cNvSpPr>
          <p:nvPr>
            <p:ph type="pic" idx="13"/>
          </p:nvPr>
        </p:nvSpPr>
        <p:spPr>
          <a:xfrm>
            <a:off x="3352800" y="268288"/>
            <a:ext cx="47019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1" name="Picture Placeholder 2"/>
          <p:cNvSpPr>
            <a:spLocks noGrp="1"/>
          </p:cNvSpPr>
          <p:nvPr>
            <p:ph type="pic" idx="14"/>
          </p:nvPr>
        </p:nvSpPr>
        <p:spPr>
          <a:xfrm>
            <a:off x="33528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2" name="Picture Placeholder 2"/>
          <p:cNvSpPr>
            <a:spLocks noGrp="1"/>
          </p:cNvSpPr>
          <p:nvPr>
            <p:ph type="pic" idx="15"/>
          </p:nvPr>
        </p:nvSpPr>
        <p:spPr>
          <a:xfrm>
            <a:off x="57505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2BFB2C7-3E2C-5A4A-BD9E-E8A5ACC547DB}" type="datetimeFigureOut">
              <a:rPr lang="en-US" smtClean="0"/>
              <a:t>2/17/15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26E78-A365-CC41-A49C-00E4D761627D}"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543799" y="1035424"/>
            <a:ext cx="1322295" cy="5090739"/>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1035424"/>
            <a:ext cx="6019800" cy="510978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2BFB2C7-3E2C-5A4A-BD9E-E8A5ACC547DB}" type="datetimeFigureOut">
              <a:rPr lang="en-US" smtClean="0"/>
              <a:t>2/17/15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26E78-A365-CC41-A49C-00E4D761627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7212106" y="6356350"/>
            <a:ext cx="1752600" cy="365125"/>
          </a:xfrm>
        </p:spPr>
        <p:txBody>
          <a:bodyPr/>
          <a:lstStyle/>
          <a:p>
            <a:fld id="{E2BFB2C7-3E2C-5A4A-BD9E-E8A5ACC547DB}" type="datetimeFigureOut">
              <a:rPr lang="en-US" smtClean="0"/>
              <a:t>2/17/15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26E78-A365-CC41-A49C-00E4D761627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7" name="Rectangle 6"/>
          <p:cNvSpPr/>
          <p:nvPr/>
        </p:nvSpPr>
        <p:spPr>
          <a:xfrm>
            <a:off x="3186953" y="268288"/>
            <a:ext cx="5669280" cy="2560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399" y="4171950"/>
            <a:ext cx="5457919" cy="1085850"/>
          </a:xfrm>
        </p:spPr>
        <p:txBody>
          <a:bodyPr>
            <a:normAutofit/>
          </a:bodyPr>
          <a:lstStyle>
            <a:lvl1pPr>
              <a:defRPr sz="4600"/>
            </a:lvl1pPr>
          </a:lstStyle>
          <a:p>
            <a:r>
              <a:rPr lang="en-US" smtClean="0"/>
              <a:t>Click to edit Master title style</a:t>
            </a:r>
            <a:endParaRPr/>
          </a:p>
        </p:txBody>
      </p:sp>
      <p:sp>
        <p:nvSpPr>
          <p:cNvPr id="3" name="Subtitle 2"/>
          <p:cNvSpPr>
            <a:spLocks noGrp="1"/>
          </p:cNvSpPr>
          <p:nvPr>
            <p:ph type="subTitle" idx="1"/>
          </p:nvPr>
        </p:nvSpPr>
        <p:spPr>
          <a:xfrm>
            <a:off x="3200401" y="5257799"/>
            <a:ext cx="5457918" cy="618565"/>
          </a:xfrm>
        </p:spPr>
        <p:txBody>
          <a:bodyPr>
            <a:normAutofit/>
          </a:bodyPr>
          <a:lstStyle>
            <a:lvl1pPr marL="0" indent="0" algn="l">
              <a:spcBef>
                <a:spcPct val="0"/>
              </a:spcBef>
              <a:buNone/>
              <a:defRPr sz="1600">
                <a:solidFill>
                  <a:schemeClr val="tx2"/>
                </a:solidFill>
              </a:defRPr>
            </a:lvl1pPr>
            <a:lvl2pPr marL="457200" indent="0" algn="ctr">
              <a:spcBef>
                <a:spcPct val="0"/>
              </a:spcBef>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3276600" y="389965"/>
            <a:ext cx="5499847" cy="365125"/>
          </a:xfrm>
        </p:spPr>
        <p:txBody>
          <a:bodyPr/>
          <a:lstStyle>
            <a:lvl1pPr>
              <a:defRPr sz="2200" b="0" baseline="0">
                <a:solidFill>
                  <a:schemeClr val="bg1"/>
                </a:solidFill>
              </a:defRPr>
            </a:lvl1pPr>
          </a:lstStyle>
          <a:p>
            <a:fld id="{E2BFB2C7-3E2C-5A4A-BD9E-E8A5ACC547DB}" type="datetimeFigureOut">
              <a:rPr lang="en-US" smtClean="0"/>
              <a:t>2/17/15</a:t>
            </a:fld>
            <a:endParaRPr lang="en-US"/>
          </a:p>
        </p:txBody>
      </p:sp>
      <p:sp>
        <p:nvSpPr>
          <p:cNvPr id="5" name="Footer Placeholder 4"/>
          <p:cNvSpPr>
            <a:spLocks noGrp="1"/>
          </p:cNvSpPr>
          <p:nvPr>
            <p:ph type="ftr" sz="quarter" idx="11"/>
          </p:nvPr>
        </p:nvSpPr>
        <p:spPr>
          <a:xfrm>
            <a:off x="3213847" y="6356350"/>
            <a:ext cx="4734112" cy="365125"/>
          </a:xfrm>
        </p:spPr>
        <p:txBody>
          <a:bodyPr/>
          <a:lstStyle/>
          <a:p>
            <a:endParaRPr lang="en-US"/>
          </a:p>
        </p:txBody>
      </p:sp>
      <p:sp>
        <p:nvSpPr>
          <p:cNvPr id="6" name="Slide Number Placeholder 5"/>
          <p:cNvSpPr>
            <a:spLocks noGrp="1"/>
          </p:cNvSpPr>
          <p:nvPr>
            <p:ph type="sldNum" sz="quarter" idx="12"/>
          </p:nvPr>
        </p:nvSpPr>
        <p:spPr>
          <a:xfrm>
            <a:off x="8265459"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57AF16DE-A0D5-4438-950F-5B1E159C2C28}" type="slidenum">
              <a:rPr lang="en-US" smtClean="0"/>
              <a:t>‹#›</a:t>
            </a:fld>
            <a:endParaRPr lang="en-US"/>
          </a:p>
        </p:txBody>
      </p:sp>
      <p:sp>
        <p:nvSpPr>
          <p:cNvPr id="9" name="Picture Placeholder 8"/>
          <p:cNvSpPr>
            <a:spLocks noGrp="1"/>
          </p:cNvSpPr>
          <p:nvPr>
            <p:ph type="pic" sz="quarter" idx="13"/>
          </p:nvPr>
        </p:nvSpPr>
        <p:spPr>
          <a:xfrm>
            <a:off x="3200400" y="2877671"/>
            <a:ext cx="5646867" cy="1280160"/>
          </a:xfrm>
        </p:spPr>
        <p:txBody>
          <a:bodyPr/>
          <a:lstStyle>
            <a:lvl1pPr>
              <a:buNone/>
              <a:defRPr/>
            </a:lvl1pPr>
          </a:lstStyle>
          <a:p>
            <a:r>
              <a:rPr lang="en-US" smtClean="0"/>
              <a:t>Drag picture to placeholder or click icon to add</a:t>
            </a:r>
            <a:endParaRPr/>
          </a:p>
        </p:txBody>
      </p:sp>
      <p:sp>
        <p:nvSpPr>
          <p:cNvPr id="10" name="Rectangle 9"/>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Content, and Picture">
    <p:spTree>
      <p:nvGrpSpPr>
        <p:cNvPr id="1" name=""/>
        <p:cNvGrpSpPr/>
        <p:nvPr/>
      </p:nvGrpSpPr>
      <p:grpSpPr>
        <a:xfrm>
          <a:off x="0" y="0"/>
          <a:ext cx="0" cy="0"/>
          <a:chOff x="0" y="0"/>
          <a:chExt cx="0" cy="0"/>
        </a:xfrm>
      </p:grpSpPr>
      <p:sp>
        <p:nvSpPr>
          <p:cNvPr id="7" name="Rectangle 6"/>
          <p:cNvSpPr/>
          <p:nvPr/>
        </p:nvSpPr>
        <p:spPr>
          <a:xfrm>
            <a:off x="269875"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178423" y="914400"/>
            <a:ext cx="6508377" cy="1143000"/>
          </a:xfrm>
        </p:spPr>
        <p:txBody>
          <a:bodyPr/>
          <a:lstStyle/>
          <a:p>
            <a:r>
              <a:rPr lang="en-US" smtClean="0"/>
              <a:t>Click to edit Master title style</a:t>
            </a:r>
            <a:endParaRPr/>
          </a:p>
        </p:txBody>
      </p:sp>
      <p:sp>
        <p:nvSpPr>
          <p:cNvPr id="3" name="Content Placeholder 2"/>
          <p:cNvSpPr>
            <a:spLocks noGrp="1"/>
          </p:cNvSpPr>
          <p:nvPr>
            <p:ph idx="1"/>
          </p:nvPr>
        </p:nvSpPr>
        <p:spPr>
          <a:xfrm>
            <a:off x="2178423" y="2209800"/>
            <a:ext cx="6508377" cy="3916363"/>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7212106" y="6356350"/>
            <a:ext cx="1752600" cy="365125"/>
          </a:xfrm>
        </p:spPr>
        <p:txBody>
          <a:bodyPr/>
          <a:lstStyle/>
          <a:p>
            <a:fld id="{E2BFB2C7-3E2C-5A4A-BD9E-E8A5ACC547DB}" type="datetimeFigureOut">
              <a:rPr lang="en-US" smtClean="0"/>
              <a:t>2/17/15</a:t>
            </a:fld>
            <a:endParaRPr lang="en-US"/>
          </a:p>
        </p:txBody>
      </p:sp>
      <p:sp>
        <p:nvSpPr>
          <p:cNvPr id="5" name="Footer Placeholder 4"/>
          <p:cNvSpPr>
            <a:spLocks noGrp="1"/>
          </p:cNvSpPr>
          <p:nvPr>
            <p:ph type="ftr" sz="quarter" idx="11"/>
          </p:nvPr>
        </p:nvSpPr>
        <p:spPr>
          <a:xfrm>
            <a:off x="2178423" y="6356350"/>
            <a:ext cx="4926852" cy="365125"/>
          </a:xfrm>
        </p:spPr>
        <p:txBody>
          <a:bodyPr/>
          <a:lstStyle/>
          <a:p>
            <a:endParaRPr lang="en-US"/>
          </a:p>
        </p:txBody>
      </p:sp>
      <p:sp>
        <p:nvSpPr>
          <p:cNvPr id="6" name="Slide Number Placeholder 5"/>
          <p:cNvSpPr>
            <a:spLocks noGrp="1"/>
          </p:cNvSpPr>
          <p:nvPr>
            <p:ph type="sldNum" sz="quarter" idx="12"/>
          </p:nvPr>
        </p:nvSpPr>
        <p:spPr>
          <a:xfrm>
            <a:off x="331694" y="361016"/>
            <a:ext cx="506506" cy="365125"/>
          </a:xfrm>
        </p:spPr>
        <p:txBody>
          <a:bodyPr/>
          <a:lstStyle/>
          <a:p>
            <a:fld id="{D0F26E78-A365-CC41-A49C-00E4D761627D}" type="slidenum">
              <a:rPr lang="en-US" smtClean="0"/>
              <a:t>‹#›</a:t>
            </a:fld>
            <a:endParaRPr lang="en-US"/>
          </a:p>
        </p:txBody>
      </p:sp>
      <p:sp>
        <p:nvSpPr>
          <p:cNvPr id="9" name="Picture Placeholder 8"/>
          <p:cNvSpPr>
            <a:spLocks noGrp="1"/>
          </p:cNvSpPr>
          <p:nvPr>
            <p:ph type="pic" sz="quarter" idx="13"/>
          </p:nvPr>
        </p:nvSpPr>
        <p:spPr>
          <a:xfrm>
            <a:off x="269875" y="1976718"/>
            <a:ext cx="1645920" cy="4625788"/>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7758952" y="268288"/>
            <a:ext cx="1099073" cy="635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09801" y="3429000"/>
            <a:ext cx="4966446" cy="1398494"/>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2209801"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62600" y="6356350"/>
            <a:ext cx="1622612" cy="365125"/>
          </a:xfrm>
        </p:spPr>
        <p:txBody>
          <a:bodyPr/>
          <a:lstStyle/>
          <a:p>
            <a:fld id="{E2BFB2C7-3E2C-5A4A-BD9E-E8A5ACC547DB}" type="datetimeFigureOut">
              <a:rPr lang="en-US" smtClean="0"/>
              <a:t>2/17/15</a:t>
            </a:fld>
            <a:endParaRPr lang="en-US"/>
          </a:p>
        </p:txBody>
      </p:sp>
      <p:sp>
        <p:nvSpPr>
          <p:cNvPr id="5" name="Footer Placeholder 4"/>
          <p:cNvSpPr>
            <a:spLocks noGrp="1"/>
          </p:cNvSpPr>
          <p:nvPr>
            <p:ph type="ftr" sz="quarter" idx="11"/>
          </p:nvPr>
        </p:nvSpPr>
        <p:spPr>
          <a:xfrm>
            <a:off x="174812" y="6356350"/>
            <a:ext cx="5311588" cy="365125"/>
          </a:xfrm>
        </p:spPr>
        <p:txBody>
          <a:bodyPr/>
          <a:lstStyle/>
          <a:p>
            <a:endParaRPr lang="en-US"/>
          </a:p>
        </p:txBody>
      </p:sp>
      <p:sp>
        <p:nvSpPr>
          <p:cNvPr id="6" name="Slide Number Placeholder 5"/>
          <p:cNvSpPr>
            <a:spLocks noGrp="1"/>
          </p:cNvSpPr>
          <p:nvPr>
            <p:ph type="sldNum" sz="quarter" idx="12"/>
          </p:nvPr>
        </p:nvSpPr>
        <p:spPr/>
        <p:txBody>
          <a:bodyPr/>
          <a:lstStyle/>
          <a:p>
            <a:fld id="{D0F26E78-A365-CC41-A49C-00E4D761627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7" name="Rectangle 6"/>
          <p:cNvSpPr/>
          <p:nvPr/>
        </p:nvSpPr>
        <p:spPr>
          <a:xfrm>
            <a:off x="269875" y="4773706"/>
            <a:ext cx="2971800" cy="18445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720354" y="3429001"/>
            <a:ext cx="4966446" cy="1398494"/>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3720354"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351212" y="6104965"/>
            <a:ext cx="506506" cy="365125"/>
          </a:xfrm>
        </p:spPr>
        <p:txBody>
          <a:bodyPr/>
          <a:lstStyle/>
          <a:p>
            <a:fld id="{D0F26E78-A365-CC41-A49C-00E4D761627D}" type="slidenum">
              <a:rPr lang="en-US" smtClean="0"/>
              <a:t>‹#›</a:t>
            </a:fld>
            <a:endParaRPr lang="en-US"/>
          </a:p>
        </p:txBody>
      </p:sp>
      <p:sp>
        <p:nvSpPr>
          <p:cNvPr id="9" name="Picture Placeholder 8"/>
          <p:cNvSpPr>
            <a:spLocks noGrp="1"/>
          </p:cNvSpPr>
          <p:nvPr>
            <p:ph type="pic" sz="quarter" idx="13"/>
          </p:nvPr>
        </p:nvSpPr>
        <p:spPr>
          <a:xfrm>
            <a:off x="269874" y="268288"/>
            <a:ext cx="2971800" cy="4438650"/>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28244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E2BFB2C7-3E2C-5A4A-BD9E-E8A5ACC547DB}" type="datetimeFigureOut">
              <a:rPr lang="en-US" smtClean="0"/>
              <a:t>2/17/15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F26E78-A365-CC41-A49C-00E4D761627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88352"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57200"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279391"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79391"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E2BFB2C7-3E2C-5A4A-BD9E-E8A5ACC547DB}" type="datetimeFigureOut">
              <a:rPr lang="en-US" smtClean="0"/>
              <a:t>2/17/15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F26E78-A365-CC41-A49C-00E4D761627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57199" y="2214562"/>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E2BFB2C7-3E2C-5A4A-BD9E-E8A5ACC547DB}" type="datetimeFigureOut">
              <a:rPr lang="en-US" smtClean="0"/>
              <a:t>2/17/15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F26E78-A365-CC41-A49C-00E4D761627D}" type="slidenum">
              <a:rPr lang="en-US" smtClean="0"/>
              <a:t>‹#›</a:t>
            </a:fld>
            <a:endParaRPr lang="en-US"/>
          </a:p>
        </p:txBody>
      </p:sp>
      <p:sp>
        <p:nvSpPr>
          <p:cNvPr id="9" name="Content Placeholder 2"/>
          <p:cNvSpPr>
            <a:spLocks noGrp="1"/>
          </p:cNvSpPr>
          <p:nvPr>
            <p:ph sz="half" idx="13"/>
          </p:nvPr>
        </p:nvSpPr>
        <p:spPr>
          <a:xfrm>
            <a:off x="457199" y="4224973"/>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914400"/>
            <a:ext cx="6508377" cy="1143000"/>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457199" y="2209800"/>
            <a:ext cx="6508377" cy="3916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198659" y="6356350"/>
            <a:ext cx="1752600" cy="365125"/>
          </a:xfrm>
          <a:prstGeom prst="rect">
            <a:avLst/>
          </a:prstGeom>
        </p:spPr>
        <p:txBody>
          <a:bodyPr vert="horz" lIns="91440" tIns="45720" rIns="91440" bIns="45720" rtlCol="0" anchor="ctr"/>
          <a:lstStyle>
            <a:lvl1pPr algn="r">
              <a:defRPr sz="1100" b="1">
                <a:solidFill>
                  <a:schemeClr val="tx2">
                    <a:lumMod val="60000"/>
                    <a:lumOff val="40000"/>
                  </a:schemeClr>
                </a:solidFill>
              </a:defRPr>
            </a:lvl1pPr>
          </a:lstStyle>
          <a:p>
            <a:fld id="{E2BFB2C7-3E2C-5A4A-BD9E-E8A5ACC547DB}" type="datetimeFigureOut">
              <a:rPr lang="en-US" smtClean="0"/>
              <a:t>2/17/15</a:t>
            </a:fld>
            <a:endParaRPr lang="en-US"/>
          </a:p>
        </p:txBody>
      </p:sp>
      <p:sp>
        <p:nvSpPr>
          <p:cNvPr id="5" name="Footer Placeholder 4"/>
          <p:cNvSpPr>
            <a:spLocks noGrp="1"/>
          </p:cNvSpPr>
          <p:nvPr>
            <p:ph type="ftr" sz="quarter" idx="3"/>
          </p:nvPr>
        </p:nvSpPr>
        <p:spPr>
          <a:xfrm>
            <a:off x="174812" y="6356350"/>
            <a:ext cx="6007100" cy="365125"/>
          </a:xfrm>
          <a:prstGeom prst="rect">
            <a:avLst/>
          </a:prstGeom>
        </p:spPr>
        <p:txBody>
          <a:bodyPr vert="horz" lIns="91440" tIns="45720" rIns="91440" bIns="45720" rtlCol="0" anchor="ctr"/>
          <a:lstStyle>
            <a:lvl1pPr algn="l">
              <a:defRPr sz="1100" b="1">
                <a:solidFill>
                  <a:schemeClr val="tx2">
                    <a:lumMod val="60000"/>
                    <a:lumOff val="40000"/>
                  </a:schemeClr>
                </a:solidFill>
              </a:defRPr>
            </a:lvl1pPr>
          </a:lstStyle>
          <a:p>
            <a:endParaRPr lang="en-US"/>
          </a:p>
        </p:txBody>
      </p:sp>
      <p:sp>
        <p:nvSpPr>
          <p:cNvPr id="6" name="Slide Number Placeholder 5"/>
          <p:cNvSpPr>
            <a:spLocks noGrp="1"/>
          </p:cNvSpPr>
          <p:nvPr>
            <p:ph type="sldNum" sz="quarter" idx="4"/>
          </p:nvPr>
        </p:nvSpPr>
        <p:spPr>
          <a:xfrm>
            <a:off x="8256494" y="361016"/>
            <a:ext cx="506506" cy="365125"/>
          </a:xfrm>
          <a:prstGeom prst="rect">
            <a:avLst/>
          </a:prstGeom>
        </p:spPr>
        <p:txBody>
          <a:bodyPr vert="horz" lIns="91440" tIns="45720" rIns="91440" bIns="45720" rtlCol="0" anchor="ctr"/>
          <a:lstStyle>
            <a:lvl1pPr algn="r">
              <a:defRPr sz="2200" b="1">
                <a:solidFill>
                  <a:schemeClr val="bg1"/>
                </a:solidFill>
              </a:defRPr>
            </a:lvl1pPr>
          </a:lstStyle>
          <a:p>
            <a:fld id="{D0F26E78-A365-CC41-A49C-00E4D761627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826" r:id="rId13"/>
    <p:sldLayoutId id="2147483827" r:id="rId14"/>
    <p:sldLayoutId id="2147483828" r:id="rId15"/>
    <p:sldLayoutId id="2147483829" r:id="rId16"/>
    <p:sldLayoutId id="2147483830" r:id="rId17"/>
    <p:sldLayoutId id="2147483831" r:id="rId18"/>
    <p:sldLayoutId id="2147483832" r:id="rId19"/>
  </p:sldLayoutIdLst>
  <p:txStyles>
    <p:titleStyle>
      <a:lvl1pPr algn="l" defTabSz="914400" rtl="0" eaLnBrk="1" latinLnBrk="0" hangingPunct="1">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hyperlink" Target="http://www.ericsson.com/res/docs/2014/regional-appendices-sea-final-screen.pdf" TargetMode="External"/><Relationship Id="rId4"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4000" dirty="0" smtClean="0"/>
              <a:t>Fulbright MCMC </a:t>
            </a:r>
            <a:br>
              <a:rPr lang="en-US" sz="4000" dirty="0" smtClean="0"/>
            </a:br>
            <a:r>
              <a:rPr lang="en-US" sz="4000" dirty="0" smtClean="0"/>
              <a:t>mH</a:t>
            </a:r>
            <a:r>
              <a:rPr lang="en-US" sz="4000" dirty="0" smtClean="0"/>
              <a:t>ealth </a:t>
            </a:r>
            <a:r>
              <a:rPr lang="en-US" sz="4000" smtClean="0"/>
              <a:t>in Malaysia</a:t>
            </a:r>
            <a:endParaRPr lang="en-US" sz="4000" dirty="0"/>
          </a:p>
        </p:txBody>
      </p:sp>
      <p:sp>
        <p:nvSpPr>
          <p:cNvPr id="3" name="Subtitle 2"/>
          <p:cNvSpPr>
            <a:spLocks noGrp="1"/>
          </p:cNvSpPr>
          <p:nvPr>
            <p:ph type="subTitle" idx="1"/>
          </p:nvPr>
        </p:nvSpPr>
        <p:spPr/>
        <p:txBody>
          <a:bodyPr/>
          <a:lstStyle/>
          <a:p>
            <a:r>
              <a:rPr lang="en-US" dirty="0" smtClean="0"/>
              <a:t>Claire Cravero</a:t>
            </a:r>
          </a:p>
          <a:p>
            <a:r>
              <a:rPr lang="en-US" dirty="0" err="1" smtClean="0"/>
              <a:t>claire.cravero@gmail.com</a:t>
            </a:r>
            <a:endParaRPr lang="en-US" dirty="0" smtClean="0"/>
          </a:p>
          <a:p>
            <a:endParaRPr lang="en-US" dirty="0"/>
          </a:p>
        </p:txBody>
      </p:sp>
    </p:spTree>
    <p:extLst>
      <p:ext uri="{BB962C8B-B14F-4D97-AF65-F5344CB8AC3E}">
        <p14:creationId xmlns:p14="http://schemas.microsoft.com/office/powerpoint/2010/main" val="90760668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28599"/>
            <a:ext cx="6508377" cy="1143000"/>
          </a:xfrm>
        </p:spPr>
        <p:txBody>
          <a:bodyPr/>
          <a:lstStyle/>
          <a:p>
            <a:r>
              <a:rPr lang="en-US" b="1" dirty="0" smtClean="0"/>
              <a:t>Introduction</a:t>
            </a:r>
            <a:endParaRPr lang="en-US" b="1" dirty="0"/>
          </a:p>
        </p:txBody>
      </p:sp>
      <p:sp>
        <p:nvSpPr>
          <p:cNvPr id="3" name="Content Placeholder 2"/>
          <p:cNvSpPr>
            <a:spLocks noGrp="1"/>
          </p:cNvSpPr>
          <p:nvPr>
            <p:ph idx="1"/>
          </p:nvPr>
        </p:nvSpPr>
        <p:spPr>
          <a:xfrm>
            <a:off x="457199" y="1497038"/>
            <a:ext cx="7313613" cy="4594903"/>
          </a:xfrm>
          <a:solidFill>
            <a:schemeClr val="accent2">
              <a:alpha val="82000"/>
            </a:schemeClr>
          </a:solidFill>
          <a:effectLst>
            <a:glow rad="101600">
              <a:schemeClr val="accent2">
                <a:satMod val="175000"/>
                <a:alpha val="40000"/>
              </a:schemeClr>
            </a:glow>
          </a:effectLst>
        </p:spPr>
        <p:style>
          <a:lnRef idx="2">
            <a:schemeClr val="accent2">
              <a:shade val="50000"/>
            </a:schemeClr>
          </a:lnRef>
          <a:fillRef idx="1">
            <a:schemeClr val="accent2"/>
          </a:fillRef>
          <a:effectRef idx="0">
            <a:schemeClr val="accent2"/>
          </a:effectRef>
          <a:fontRef idx="minor">
            <a:schemeClr val="lt1"/>
          </a:fontRef>
        </p:style>
        <p:txBody>
          <a:bodyPr>
            <a:normAutofit lnSpcReduction="10000"/>
          </a:bodyPr>
          <a:lstStyle/>
          <a:p>
            <a:r>
              <a:rPr lang="en-US" dirty="0" smtClean="0"/>
              <a:t>New Hampshire native [Boston area]</a:t>
            </a:r>
          </a:p>
          <a:p>
            <a:r>
              <a:rPr lang="en-US" dirty="0" smtClean="0"/>
              <a:t>Johns Hopkins University class of 2011</a:t>
            </a:r>
          </a:p>
          <a:p>
            <a:r>
              <a:rPr lang="en-US" dirty="0" smtClean="0"/>
              <a:t>Studied International Relations and Public Health</a:t>
            </a:r>
          </a:p>
          <a:p>
            <a:r>
              <a:rPr lang="en-US" dirty="0" smtClean="0"/>
              <a:t>Spent one year at Sciences-Po in Paris. </a:t>
            </a:r>
          </a:p>
          <a:p>
            <a:r>
              <a:rPr lang="en-US" dirty="0" smtClean="0"/>
              <a:t>Public health internships in New Delhi, Dakar, and Honduras </a:t>
            </a:r>
          </a:p>
          <a:p>
            <a:r>
              <a:rPr lang="en-US" dirty="0" smtClean="0"/>
              <a:t>United States Peace Corps – 2.5 years in Senegal (West Africa)</a:t>
            </a:r>
          </a:p>
          <a:p>
            <a:r>
              <a:rPr lang="en-US" dirty="0" smtClean="0"/>
              <a:t>Program Analyst – </a:t>
            </a:r>
            <a:r>
              <a:rPr lang="en-US" dirty="0" err="1" smtClean="0"/>
              <a:t>Dimagi</a:t>
            </a:r>
            <a:r>
              <a:rPr lang="en-US" dirty="0" smtClean="0"/>
              <a:t>, </a:t>
            </a:r>
            <a:r>
              <a:rPr lang="en-US" dirty="0" err="1" smtClean="0"/>
              <a:t>Inc</a:t>
            </a:r>
            <a:r>
              <a:rPr lang="en-US" dirty="0" smtClean="0"/>
              <a:t> (</a:t>
            </a:r>
            <a:r>
              <a:rPr lang="en-US" dirty="0" err="1" smtClean="0"/>
              <a:t>mHealth</a:t>
            </a:r>
            <a:r>
              <a:rPr lang="en-US" dirty="0" smtClean="0"/>
              <a:t> Company)</a:t>
            </a:r>
          </a:p>
          <a:p>
            <a:r>
              <a:rPr lang="en-US" dirty="0" smtClean="0"/>
              <a:t>Fulbright researcher c/o Dr. </a:t>
            </a:r>
            <a:r>
              <a:rPr lang="en-US" dirty="0" err="1" smtClean="0"/>
              <a:t>Adeeba</a:t>
            </a:r>
            <a:r>
              <a:rPr lang="en-US" dirty="0" smtClean="0"/>
              <a:t> </a:t>
            </a:r>
            <a:r>
              <a:rPr lang="en-US" dirty="0" err="1" smtClean="0"/>
              <a:t>Kamarulzaman</a:t>
            </a: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72305543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Nick\Dropbox\Temp Zambia WFP\Project Materials\WFP Photos\IMG_323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968" r="22" b="44238"/>
          <a:stretch/>
        </p:blipFill>
        <p:spPr bwMode="auto">
          <a:xfrm>
            <a:off x="0" y="0"/>
            <a:ext cx="9273671" cy="346331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5" name="Picture 4" descr="20140121_094152.jpg"/>
          <p:cNvPicPr>
            <a:picLocks noChangeAspect="1"/>
          </p:cNvPicPr>
          <p:nvPr/>
        </p:nvPicPr>
        <p:blipFill rotWithShape="1">
          <a:blip r:embed="rId3" cstate="print">
            <a:extLst>
              <a:ext uri="{28A0092B-C50C-407E-A947-70E740481C1C}">
                <a14:useLocalDpi xmlns:a14="http://schemas.microsoft.com/office/drawing/2010/main" val="0"/>
              </a:ext>
            </a:extLst>
          </a:blip>
          <a:srcRect l="23" t="25930" b="6310"/>
          <a:stretch/>
        </p:blipFill>
        <p:spPr>
          <a:xfrm rot="10800000">
            <a:off x="-1" y="3372768"/>
            <a:ext cx="9273671" cy="3535456"/>
          </a:xfrm>
          <a:prstGeom prst="rect">
            <a:avLst/>
          </a:prstGeom>
        </p:spPr>
      </p:pic>
    </p:spTree>
    <p:extLst>
      <p:ext uri="{BB962C8B-B14F-4D97-AF65-F5344CB8AC3E}">
        <p14:creationId xmlns:p14="http://schemas.microsoft.com/office/powerpoint/2010/main" val="1290648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SCN0273.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0074" y="573844"/>
            <a:ext cx="3875052" cy="5166736"/>
          </a:xfrm>
          <a:prstGeom prst="rect">
            <a:avLst/>
          </a:prstGeom>
        </p:spPr>
      </p:pic>
      <p:pic>
        <p:nvPicPr>
          <p:cNvPr id="5" name="Picture 4" descr="talibe1.jpg"/>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4666508" y="573844"/>
            <a:ext cx="3908851" cy="5213805"/>
          </a:xfrm>
          <a:prstGeom prst="rect">
            <a:avLst/>
          </a:prstGeom>
        </p:spPr>
      </p:pic>
    </p:spTree>
    <p:extLst>
      <p:ext uri="{BB962C8B-B14F-4D97-AF65-F5344CB8AC3E}">
        <p14:creationId xmlns:p14="http://schemas.microsoft.com/office/powerpoint/2010/main" val="649703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59682"/>
            <a:ext cx="6508377" cy="1143000"/>
          </a:xfrm>
        </p:spPr>
        <p:txBody>
          <a:bodyPr/>
          <a:lstStyle/>
          <a:p>
            <a:r>
              <a:rPr lang="en-US" dirty="0" smtClean="0"/>
              <a:t>Quiz:</a:t>
            </a:r>
            <a:endParaRPr lang="en-US" dirty="0"/>
          </a:p>
        </p:txBody>
      </p:sp>
      <p:sp>
        <p:nvSpPr>
          <p:cNvPr id="3" name="Content Placeholder 2"/>
          <p:cNvSpPr>
            <a:spLocks noGrp="1"/>
          </p:cNvSpPr>
          <p:nvPr>
            <p:ph idx="1"/>
          </p:nvPr>
        </p:nvSpPr>
        <p:spPr>
          <a:xfrm>
            <a:off x="407620" y="1745486"/>
            <a:ext cx="8434586" cy="4056062"/>
          </a:xfrm>
        </p:spPr>
        <p:txBody>
          <a:bodyPr>
            <a:normAutofit/>
          </a:bodyPr>
          <a:lstStyle/>
          <a:p>
            <a:r>
              <a:rPr lang="en-US" sz="4000" dirty="0" smtClean="0"/>
              <a:t>What is the definition of </a:t>
            </a:r>
            <a:r>
              <a:rPr lang="en-US" sz="4000" dirty="0" err="1" smtClean="0"/>
              <a:t>eHealth</a:t>
            </a:r>
            <a:r>
              <a:rPr lang="en-US" sz="4000" dirty="0" smtClean="0"/>
              <a:t>?</a:t>
            </a:r>
          </a:p>
          <a:p>
            <a:r>
              <a:rPr lang="en-US" sz="4000" dirty="0" smtClean="0"/>
              <a:t>What is the definition of </a:t>
            </a:r>
            <a:r>
              <a:rPr lang="en-US" sz="4000" dirty="0" err="1" smtClean="0"/>
              <a:t>mHealth</a:t>
            </a:r>
            <a:r>
              <a:rPr lang="en-US" sz="4000" dirty="0" smtClean="0"/>
              <a:t>?</a:t>
            </a:r>
            <a:endParaRPr lang="en-US" sz="4000" dirty="0"/>
          </a:p>
        </p:txBody>
      </p:sp>
    </p:spTree>
    <p:extLst>
      <p:ext uri="{BB962C8B-B14F-4D97-AF65-F5344CB8AC3E}">
        <p14:creationId xmlns:p14="http://schemas.microsoft.com/office/powerpoint/2010/main" val="290175948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736851" y="580156"/>
            <a:ext cx="6043739" cy="5738845"/>
          </a:xfrm>
          <a:prstGeom prst="ellipse">
            <a:avLst/>
          </a:prstGeom>
          <a:blipFill dpi="0" rotWithShape="1">
            <a:blip r:embed="rId3">
              <a:alphaModFix amt="58000"/>
              <a:duotone>
                <a:schemeClr val="accent1">
                  <a:shade val="30000"/>
                  <a:satMod val="150000"/>
                </a:schemeClr>
                <a:schemeClr val="accent1">
                  <a:alpha val="10000"/>
                  <a:satMod val="120000"/>
                </a:schemeClr>
              </a:duotone>
            </a:blip>
            <a:srcRect/>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dirty="0" err="1" smtClean="0"/>
              <a:t>eHealth</a:t>
            </a:r>
            <a:endParaRPr lang="en-US" sz="4800" dirty="0" smtClean="0"/>
          </a:p>
          <a:p>
            <a:pPr algn="ctr"/>
            <a:endParaRPr lang="en-US" sz="4800" dirty="0"/>
          </a:p>
          <a:p>
            <a:pPr algn="ctr"/>
            <a:endParaRPr lang="en-US" sz="4800" dirty="0" smtClean="0"/>
          </a:p>
          <a:p>
            <a:pPr algn="ctr"/>
            <a:endParaRPr lang="en-US" sz="4800" dirty="0"/>
          </a:p>
        </p:txBody>
      </p:sp>
      <p:sp>
        <p:nvSpPr>
          <p:cNvPr id="5" name="Oval 4"/>
          <p:cNvSpPr/>
          <p:nvPr/>
        </p:nvSpPr>
        <p:spPr>
          <a:xfrm>
            <a:off x="2426394" y="3112462"/>
            <a:ext cx="3225405" cy="2991964"/>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2400" dirty="0" err="1" smtClean="0"/>
              <a:t>mHealth</a:t>
            </a:r>
            <a:endParaRPr lang="en-US" sz="2400" dirty="0"/>
          </a:p>
        </p:txBody>
      </p:sp>
    </p:spTree>
    <p:extLst>
      <p:ext uri="{BB962C8B-B14F-4D97-AF65-F5344CB8AC3E}">
        <p14:creationId xmlns:p14="http://schemas.microsoft.com/office/powerpoint/2010/main" val="382056121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ASEAN countries have in common w/r/t </a:t>
            </a:r>
            <a:r>
              <a:rPr lang="en-US" dirty="0" err="1" smtClean="0"/>
              <a:t>mHealth</a:t>
            </a:r>
            <a:r>
              <a:rPr lang="en-US" dirty="0" smtClean="0"/>
              <a:t>?</a:t>
            </a:r>
            <a:endParaRPr lang="en-US" dirty="0"/>
          </a:p>
        </p:txBody>
      </p:sp>
      <p:sp>
        <p:nvSpPr>
          <p:cNvPr id="3" name="Content Placeholder 2"/>
          <p:cNvSpPr>
            <a:spLocks noGrp="1"/>
          </p:cNvSpPr>
          <p:nvPr>
            <p:ph idx="1"/>
          </p:nvPr>
        </p:nvSpPr>
        <p:spPr>
          <a:xfrm>
            <a:off x="457199" y="2646363"/>
            <a:ext cx="3403601" cy="3479800"/>
          </a:xfrm>
        </p:spPr>
        <p:txBody>
          <a:bodyPr/>
          <a:lstStyle/>
          <a:p>
            <a:r>
              <a:rPr lang="en-US" dirty="0" smtClean="0"/>
              <a:t>YOUTH CULTURE </a:t>
            </a:r>
          </a:p>
          <a:p>
            <a:r>
              <a:rPr lang="en-US" dirty="0" smtClean="0"/>
              <a:t>Not everyone is moving to the city</a:t>
            </a:r>
          </a:p>
          <a:p>
            <a:r>
              <a:rPr lang="en-US" dirty="0" smtClean="0"/>
              <a:t>Disease convergence</a:t>
            </a:r>
          </a:p>
          <a:p>
            <a:r>
              <a:rPr lang="en-US" dirty="0" smtClean="0"/>
              <a:t>Gaps in data</a:t>
            </a:r>
            <a:endParaRPr lang="en-US" dirty="0"/>
          </a:p>
        </p:txBody>
      </p:sp>
      <p:sp>
        <p:nvSpPr>
          <p:cNvPr id="4" name="TextBox 3"/>
          <p:cNvSpPr txBox="1"/>
          <p:nvPr/>
        </p:nvSpPr>
        <p:spPr>
          <a:xfrm>
            <a:off x="203200" y="6126163"/>
            <a:ext cx="8940800" cy="461665"/>
          </a:xfrm>
          <a:prstGeom prst="rect">
            <a:avLst/>
          </a:prstGeom>
          <a:noFill/>
        </p:spPr>
        <p:txBody>
          <a:bodyPr wrap="square" rtlCol="0">
            <a:spAutoFit/>
          </a:bodyPr>
          <a:lstStyle/>
          <a:p>
            <a:r>
              <a:rPr lang="en-US" sz="1200" dirty="0" smtClean="0"/>
              <a:t>Source: </a:t>
            </a:r>
            <a:r>
              <a:rPr lang="en-US" sz="1200" dirty="0" smtClean="0">
                <a:hlinkClick r:id="rId3"/>
              </a:rPr>
              <a:t>http://www.ericsson.com/res/docs/2014/regional-appendices-sea-final-screen.pdf</a:t>
            </a:r>
            <a:endParaRPr lang="en-US" sz="1200" dirty="0" smtClean="0"/>
          </a:p>
          <a:p>
            <a:r>
              <a:rPr lang="en-US" sz="1200" dirty="0" smtClean="0"/>
              <a:t>Photo Source: http://</a:t>
            </a:r>
            <a:r>
              <a:rPr lang="en-US" sz="1200" dirty="0" err="1" smtClean="0"/>
              <a:t>blogs.wsj.com</a:t>
            </a:r>
            <a:r>
              <a:rPr lang="en-US" sz="1200" dirty="0" smtClean="0"/>
              <a:t>/</a:t>
            </a:r>
            <a:r>
              <a:rPr lang="en-US" sz="1200" dirty="0" err="1" smtClean="0"/>
              <a:t>searealtime</a:t>
            </a:r>
            <a:r>
              <a:rPr lang="en-US" sz="1200" dirty="0" smtClean="0"/>
              <a:t>/2014/07/07/</a:t>
            </a:r>
            <a:r>
              <a:rPr lang="en-US" sz="1200" dirty="0" err="1" smtClean="0"/>
              <a:t>indonesian</a:t>
            </a:r>
            <a:r>
              <a:rPr lang="en-US" sz="1200" dirty="0" smtClean="0"/>
              <a:t>-youths-size-up-presidential-hopefuls/</a:t>
            </a:r>
            <a:endParaRPr lang="en-US" sz="1200" dirty="0"/>
          </a:p>
        </p:txBody>
      </p:sp>
      <p:pic>
        <p:nvPicPr>
          <p:cNvPr id="5" name="Picture 4" descr="BN-DO329_INyout_G_20140706114639.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6776" y="2209801"/>
            <a:ext cx="5029200" cy="3355832"/>
          </a:xfrm>
          <a:prstGeom prst="rect">
            <a:avLst/>
          </a:prstGeom>
        </p:spPr>
      </p:pic>
    </p:spTree>
    <p:extLst>
      <p:ext uri="{BB962C8B-B14F-4D97-AF65-F5344CB8AC3E}">
        <p14:creationId xmlns:p14="http://schemas.microsoft.com/office/powerpoint/2010/main" val="120068374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laysia-Map.jpg"/>
          <p:cNvPicPr>
            <a:picLocks noChangeAspect="1"/>
          </p:cNvPicPr>
          <p:nvPr/>
        </p:nvPicPr>
        <p:blipFill>
          <a:blip r:embed="rId3">
            <a:alphaModFix amt="11000"/>
            <a:extLst>
              <a:ext uri="{28A0092B-C50C-407E-A947-70E740481C1C}">
                <a14:useLocalDpi xmlns:a14="http://schemas.microsoft.com/office/drawing/2010/main" val="0"/>
              </a:ext>
            </a:extLst>
          </a:blip>
          <a:stretch>
            <a:fillRect/>
          </a:stretch>
        </p:blipFill>
        <p:spPr>
          <a:xfrm>
            <a:off x="-855785" y="0"/>
            <a:ext cx="10990385" cy="6858000"/>
          </a:xfrm>
          <a:prstGeom prst="rect">
            <a:avLst/>
          </a:prstGeom>
        </p:spPr>
      </p:pic>
      <p:sp>
        <p:nvSpPr>
          <p:cNvPr id="2" name="Title 1"/>
          <p:cNvSpPr>
            <a:spLocks noGrp="1"/>
          </p:cNvSpPr>
          <p:nvPr>
            <p:ph type="title"/>
          </p:nvPr>
        </p:nvSpPr>
        <p:spPr/>
        <p:txBody>
          <a:bodyPr/>
          <a:lstStyle/>
          <a:p>
            <a:r>
              <a:rPr lang="en-US" dirty="0" smtClean="0"/>
              <a:t>mHealth in Malaysia </a:t>
            </a:r>
            <a:br>
              <a:rPr lang="en-US" dirty="0" smtClean="0"/>
            </a:br>
            <a:r>
              <a:rPr lang="en-US" dirty="0" smtClean="0"/>
              <a:t>(i.e. Why am I here?)</a:t>
            </a:r>
            <a:endParaRPr lang="en-US" dirty="0"/>
          </a:p>
        </p:txBody>
      </p:sp>
      <p:sp>
        <p:nvSpPr>
          <p:cNvPr id="3" name="Content Placeholder 2"/>
          <p:cNvSpPr>
            <a:spLocks noGrp="1"/>
          </p:cNvSpPr>
          <p:nvPr>
            <p:ph idx="1"/>
          </p:nvPr>
        </p:nvSpPr>
        <p:spPr>
          <a:xfrm>
            <a:off x="457199" y="2209800"/>
            <a:ext cx="8432801" cy="3916363"/>
          </a:xfrm>
        </p:spPr>
        <p:txBody>
          <a:bodyPr>
            <a:normAutofit/>
          </a:bodyPr>
          <a:lstStyle/>
          <a:p>
            <a:r>
              <a:rPr lang="en-US" dirty="0" smtClean="0"/>
              <a:t>High rate of mobile use, telecom presence, decent broadband connections, lack of implementing partners</a:t>
            </a:r>
          </a:p>
          <a:p>
            <a:r>
              <a:rPr lang="en-US" dirty="0" smtClean="0"/>
              <a:t>Disease convergence </a:t>
            </a:r>
          </a:p>
          <a:p>
            <a:r>
              <a:rPr lang="en-US" dirty="0" smtClean="0"/>
              <a:t>Vulnerable populations</a:t>
            </a:r>
          </a:p>
          <a:p>
            <a:r>
              <a:rPr lang="en-US" dirty="0" smtClean="0"/>
              <a:t>Enthusiasm on the part of the Ministry of Health for m&amp;eHealth</a:t>
            </a:r>
          </a:p>
          <a:p>
            <a:r>
              <a:rPr lang="en-US" dirty="0" smtClean="0"/>
              <a:t>Malaysia </a:t>
            </a:r>
            <a:r>
              <a:rPr lang="en-US" dirty="0"/>
              <a:t>is grouped by the WHO as an upper middle income </a:t>
            </a:r>
            <a:r>
              <a:rPr lang="en-US" dirty="0" smtClean="0"/>
              <a:t>country</a:t>
            </a:r>
          </a:p>
          <a:p>
            <a:pPr lvl="1"/>
            <a:r>
              <a:rPr lang="en-US" dirty="0" smtClean="0"/>
              <a:t>International “donors” are few and far between </a:t>
            </a:r>
            <a:r>
              <a:rPr lang="en-US" dirty="0" smtClean="0">
                <a:sym typeface="Wingdings"/>
              </a:rPr>
              <a:t> Fewer donors  fewer pilot projects  pressure on public/private partnerships</a:t>
            </a:r>
          </a:p>
          <a:p>
            <a:pPr marL="228600" lvl="1" indent="0">
              <a:buNone/>
            </a:pPr>
            <a:endParaRPr lang="en-US" dirty="0"/>
          </a:p>
          <a:p>
            <a:endParaRPr lang="en-US" dirty="0"/>
          </a:p>
        </p:txBody>
      </p:sp>
    </p:spTree>
    <p:extLst>
      <p:ext uri="{BB962C8B-B14F-4D97-AF65-F5344CB8AC3E}">
        <p14:creationId xmlns:p14="http://schemas.microsoft.com/office/powerpoint/2010/main" val="225615643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laza">
  <a:themeElements>
    <a:clrScheme name="Plaza">
      <a:dk1>
        <a:sysClr val="windowText" lastClr="000000"/>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Plaza">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Plaza.thmx</Template>
  <TotalTime>615</TotalTime>
  <Words>883</Words>
  <Application>Microsoft Macintosh PowerPoint</Application>
  <PresentationFormat>On-screen Show (4:3)</PresentationFormat>
  <Paragraphs>59</Paragraphs>
  <Slides>8</Slides>
  <Notes>5</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Plaza</vt:lpstr>
      <vt:lpstr>Fulbright MCMC  mHealth in Malaysia</vt:lpstr>
      <vt:lpstr>Introduction</vt:lpstr>
      <vt:lpstr>PowerPoint Presentation</vt:lpstr>
      <vt:lpstr>PowerPoint Presentation</vt:lpstr>
      <vt:lpstr>Quiz:</vt:lpstr>
      <vt:lpstr>PowerPoint Presentation</vt:lpstr>
      <vt:lpstr>What do ASEAN countries have in common w/r/t mHealth?</vt:lpstr>
      <vt:lpstr>mHealth in Malaysia  (i.e. Why am I here?)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mHealth for the ASEAN context</dc:title>
  <dc:creator>Claire Cravero</dc:creator>
  <cp:lastModifiedBy>Claire Cravero</cp:lastModifiedBy>
  <cp:revision>24</cp:revision>
  <dcterms:created xsi:type="dcterms:W3CDTF">2014-10-28T06:16:47Z</dcterms:created>
  <dcterms:modified xsi:type="dcterms:W3CDTF">2015-02-17T01:39:11Z</dcterms:modified>
</cp:coreProperties>
</file>